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7" r:id="rId2"/>
    <p:sldId id="586" r:id="rId3"/>
    <p:sldId id="824" r:id="rId4"/>
    <p:sldId id="825" r:id="rId5"/>
    <p:sldId id="671" r:id="rId6"/>
    <p:sldId id="831" r:id="rId7"/>
    <p:sldId id="826" r:id="rId8"/>
    <p:sldId id="273" r:id="rId9"/>
    <p:sldId id="829" r:id="rId10"/>
    <p:sldId id="13591" r:id="rId11"/>
    <p:sldId id="674" r:id="rId12"/>
    <p:sldId id="830" r:id="rId13"/>
    <p:sldId id="611" r:id="rId14"/>
    <p:sldId id="13587" r:id="rId15"/>
    <p:sldId id="695" r:id="rId16"/>
    <p:sldId id="817" r:id="rId17"/>
    <p:sldId id="13589" r:id="rId18"/>
    <p:sldId id="13592" r:id="rId19"/>
    <p:sldId id="13593" r:id="rId20"/>
    <p:sldId id="836" r:id="rId21"/>
    <p:sldId id="832" r:id="rId22"/>
    <p:sldId id="667" r:id="rId23"/>
    <p:sldId id="614" r:id="rId24"/>
    <p:sldId id="705" r:id="rId25"/>
    <p:sldId id="795" r:id="rId26"/>
    <p:sldId id="676" r:id="rId27"/>
    <p:sldId id="834" r:id="rId28"/>
    <p:sldId id="13590" r:id="rId29"/>
    <p:sldId id="835" r:id="rId30"/>
    <p:sldId id="13588" r:id="rId31"/>
    <p:sldId id="803" r:id="rId32"/>
    <p:sldId id="804" r:id="rId33"/>
    <p:sldId id="13594" r:id="rId34"/>
    <p:sldId id="13595" r:id="rId35"/>
    <p:sldId id="13596" r:id="rId36"/>
    <p:sldId id="13597" r:id="rId37"/>
    <p:sldId id="13598" r:id="rId38"/>
    <p:sldId id="13599" r:id="rId39"/>
    <p:sldId id="13600" r:id="rId40"/>
    <p:sldId id="13601" r:id="rId41"/>
    <p:sldId id="13602" r:id="rId42"/>
    <p:sldId id="13603" r:id="rId43"/>
    <p:sldId id="13604" r:id="rId44"/>
    <p:sldId id="13605" r:id="rId45"/>
    <p:sldId id="13606" r:id="rId46"/>
    <p:sldId id="13607" r:id="rId47"/>
    <p:sldId id="13608" r:id="rId48"/>
    <p:sldId id="13609" r:id="rId49"/>
    <p:sldId id="13610" r:id="rId50"/>
    <p:sldId id="13611" r:id="rId51"/>
    <p:sldId id="13612" r:id="rId52"/>
    <p:sldId id="13613" r:id="rId53"/>
    <p:sldId id="807" r:id="rId54"/>
    <p:sldId id="682" r:id="rId55"/>
    <p:sldId id="684" r:id="rId56"/>
    <p:sldId id="681" r:id="rId57"/>
    <p:sldId id="823" r:id="rId58"/>
    <p:sldId id="663" r:id="rId59"/>
    <p:sldId id="669" r:id="rId60"/>
    <p:sldId id="679" r:id="rId61"/>
    <p:sldId id="680" r:id="rId62"/>
    <p:sldId id="643" r:id="rId63"/>
    <p:sldId id="603" r:id="rId64"/>
    <p:sldId id="596" r:id="rId65"/>
    <p:sldId id="605" r:id="rId66"/>
    <p:sldId id="621" r:id="rId67"/>
    <p:sldId id="632" r:id="rId68"/>
    <p:sldId id="618" r:id="rId69"/>
    <p:sldId id="599" r:id="rId70"/>
    <p:sldId id="265" r:id="rId71"/>
    <p:sldId id="264" r:id="rId72"/>
    <p:sldId id="263" r:id="rId73"/>
    <p:sldId id="266" r:id="rId74"/>
    <p:sldId id="267" r:id="rId75"/>
    <p:sldId id="600" r:id="rId76"/>
    <p:sldId id="639" r:id="rId77"/>
    <p:sldId id="649" r:id="rId78"/>
    <p:sldId id="648" r:id="rId79"/>
    <p:sldId id="645" r:id="rId80"/>
    <p:sldId id="651" r:id="rId81"/>
    <p:sldId id="612" r:id="rId82"/>
    <p:sldId id="653" r:id="rId83"/>
    <p:sldId id="659" r:id="rId84"/>
    <p:sldId id="668" r:id="rId85"/>
    <p:sldId id="683" r:id="rId86"/>
    <p:sldId id="686" r:id="rId87"/>
    <p:sldId id="702" r:id="rId88"/>
    <p:sldId id="689" r:id="rId89"/>
    <p:sldId id="693" r:id="rId90"/>
    <p:sldId id="691" r:id="rId91"/>
    <p:sldId id="690" r:id="rId92"/>
    <p:sldId id="692" r:id="rId93"/>
    <p:sldId id="698" r:id="rId94"/>
    <p:sldId id="713" r:id="rId95"/>
    <p:sldId id="797" r:id="rId96"/>
    <p:sldId id="798" r:id="rId97"/>
    <p:sldId id="799" r:id="rId98"/>
    <p:sldId id="800" r:id="rId99"/>
    <p:sldId id="802" r:id="rId100"/>
    <p:sldId id="810" r:id="rId101"/>
    <p:sldId id="815" r:id="rId102"/>
    <p:sldId id="816" r:id="rId103"/>
    <p:sldId id="673" r:id="rId104"/>
    <p:sldId id="661" r:id="rId105"/>
    <p:sldId id="660" r:id="rId106"/>
    <p:sldId id="662" r:id="rId107"/>
    <p:sldId id="665" r:id="rId108"/>
    <p:sldId id="833" r:id="rId109"/>
    <p:sldId id="670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DFAC"/>
    <a:srgbClr val="005C83"/>
    <a:srgbClr val="4141FF"/>
    <a:srgbClr val="9F8B11"/>
    <a:srgbClr val="D7BC17"/>
    <a:srgbClr val="00B3FF"/>
    <a:srgbClr val="385D8A"/>
    <a:srgbClr val="8B4789"/>
    <a:srgbClr val="A02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3" autoAdjust="0"/>
    <p:restoredTop sz="96330" autoAdjust="0"/>
  </p:normalViewPr>
  <p:slideViewPr>
    <p:cSldViewPr>
      <p:cViewPr varScale="1">
        <p:scale>
          <a:sx n="216" d="100"/>
          <a:sy n="216" d="100"/>
        </p:scale>
        <p:origin x="224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 Gao" userId="753ca5ad-a66a-4072-86ff-fe9bc8c0233d" providerId="ADAL" clId="{BAD100A0-1EC7-6E46-B445-A0308924FB1D}"/>
    <pc:docChg chg="addSld">
      <pc:chgData name="Zhen Gao" userId="753ca5ad-a66a-4072-86ff-fe9bc8c0233d" providerId="ADAL" clId="{BAD100A0-1EC7-6E46-B445-A0308924FB1D}" dt="2023-02-03T22:16:27.528" v="19" actId="680"/>
      <pc:docMkLst>
        <pc:docMk/>
      </pc:docMkLst>
      <pc:sldChg chg="new">
        <pc:chgData name="Zhen Gao" userId="753ca5ad-a66a-4072-86ff-fe9bc8c0233d" providerId="ADAL" clId="{BAD100A0-1EC7-6E46-B445-A0308924FB1D}" dt="2023-02-03T22:16:17.114" v="0" actId="680"/>
        <pc:sldMkLst>
          <pc:docMk/>
          <pc:sldMk cId="2775445081" sldId="13594"/>
        </pc:sldMkLst>
      </pc:sldChg>
      <pc:sldChg chg="new">
        <pc:chgData name="Zhen Gao" userId="753ca5ad-a66a-4072-86ff-fe9bc8c0233d" providerId="ADAL" clId="{BAD100A0-1EC7-6E46-B445-A0308924FB1D}" dt="2023-02-03T22:16:19.562" v="1" actId="680"/>
        <pc:sldMkLst>
          <pc:docMk/>
          <pc:sldMk cId="1937243282" sldId="13595"/>
        </pc:sldMkLst>
      </pc:sldChg>
      <pc:sldChg chg="new">
        <pc:chgData name="Zhen Gao" userId="753ca5ad-a66a-4072-86ff-fe9bc8c0233d" providerId="ADAL" clId="{BAD100A0-1EC7-6E46-B445-A0308924FB1D}" dt="2023-02-03T22:16:20.848" v="2" actId="680"/>
        <pc:sldMkLst>
          <pc:docMk/>
          <pc:sldMk cId="1461521863" sldId="13596"/>
        </pc:sldMkLst>
      </pc:sldChg>
      <pc:sldChg chg="new">
        <pc:chgData name="Zhen Gao" userId="753ca5ad-a66a-4072-86ff-fe9bc8c0233d" providerId="ADAL" clId="{BAD100A0-1EC7-6E46-B445-A0308924FB1D}" dt="2023-02-03T22:16:21.975" v="3" actId="680"/>
        <pc:sldMkLst>
          <pc:docMk/>
          <pc:sldMk cId="4081173618" sldId="13597"/>
        </pc:sldMkLst>
      </pc:sldChg>
      <pc:sldChg chg="new">
        <pc:chgData name="Zhen Gao" userId="753ca5ad-a66a-4072-86ff-fe9bc8c0233d" providerId="ADAL" clId="{BAD100A0-1EC7-6E46-B445-A0308924FB1D}" dt="2023-02-03T22:16:22.761" v="4" actId="680"/>
        <pc:sldMkLst>
          <pc:docMk/>
          <pc:sldMk cId="882353048" sldId="13598"/>
        </pc:sldMkLst>
      </pc:sldChg>
      <pc:sldChg chg="new">
        <pc:chgData name="Zhen Gao" userId="753ca5ad-a66a-4072-86ff-fe9bc8c0233d" providerId="ADAL" clId="{BAD100A0-1EC7-6E46-B445-A0308924FB1D}" dt="2023-02-03T22:16:23.447" v="5" actId="680"/>
        <pc:sldMkLst>
          <pc:docMk/>
          <pc:sldMk cId="1663907677" sldId="13599"/>
        </pc:sldMkLst>
      </pc:sldChg>
      <pc:sldChg chg="new">
        <pc:chgData name="Zhen Gao" userId="753ca5ad-a66a-4072-86ff-fe9bc8c0233d" providerId="ADAL" clId="{BAD100A0-1EC7-6E46-B445-A0308924FB1D}" dt="2023-02-03T22:16:23.922" v="6" actId="680"/>
        <pc:sldMkLst>
          <pc:docMk/>
          <pc:sldMk cId="3143449300" sldId="13600"/>
        </pc:sldMkLst>
      </pc:sldChg>
      <pc:sldChg chg="new">
        <pc:chgData name="Zhen Gao" userId="753ca5ad-a66a-4072-86ff-fe9bc8c0233d" providerId="ADAL" clId="{BAD100A0-1EC7-6E46-B445-A0308924FB1D}" dt="2023-02-03T22:16:24.271" v="7" actId="680"/>
        <pc:sldMkLst>
          <pc:docMk/>
          <pc:sldMk cId="2537220071" sldId="13601"/>
        </pc:sldMkLst>
      </pc:sldChg>
      <pc:sldChg chg="new">
        <pc:chgData name="Zhen Gao" userId="753ca5ad-a66a-4072-86ff-fe9bc8c0233d" providerId="ADAL" clId="{BAD100A0-1EC7-6E46-B445-A0308924FB1D}" dt="2023-02-03T22:16:24.593" v="8" actId="680"/>
        <pc:sldMkLst>
          <pc:docMk/>
          <pc:sldMk cId="956282213" sldId="13602"/>
        </pc:sldMkLst>
      </pc:sldChg>
      <pc:sldChg chg="new">
        <pc:chgData name="Zhen Gao" userId="753ca5ad-a66a-4072-86ff-fe9bc8c0233d" providerId="ADAL" clId="{BAD100A0-1EC7-6E46-B445-A0308924FB1D}" dt="2023-02-03T22:16:24.941" v="9" actId="680"/>
        <pc:sldMkLst>
          <pc:docMk/>
          <pc:sldMk cId="1904300214" sldId="13603"/>
        </pc:sldMkLst>
      </pc:sldChg>
      <pc:sldChg chg="new">
        <pc:chgData name="Zhen Gao" userId="753ca5ad-a66a-4072-86ff-fe9bc8c0233d" providerId="ADAL" clId="{BAD100A0-1EC7-6E46-B445-A0308924FB1D}" dt="2023-02-03T22:16:25.209" v="10" actId="680"/>
        <pc:sldMkLst>
          <pc:docMk/>
          <pc:sldMk cId="763969415" sldId="13604"/>
        </pc:sldMkLst>
      </pc:sldChg>
      <pc:sldChg chg="new">
        <pc:chgData name="Zhen Gao" userId="753ca5ad-a66a-4072-86ff-fe9bc8c0233d" providerId="ADAL" clId="{BAD100A0-1EC7-6E46-B445-A0308924FB1D}" dt="2023-02-03T22:16:25.601" v="11" actId="680"/>
        <pc:sldMkLst>
          <pc:docMk/>
          <pc:sldMk cId="3579827979" sldId="13605"/>
        </pc:sldMkLst>
      </pc:sldChg>
      <pc:sldChg chg="new">
        <pc:chgData name="Zhen Gao" userId="753ca5ad-a66a-4072-86ff-fe9bc8c0233d" providerId="ADAL" clId="{BAD100A0-1EC7-6E46-B445-A0308924FB1D}" dt="2023-02-03T22:16:25.898" v="12" actId="680"/>
        <pc:sldMkLst>
          <pc:docMk/>
          <pc:sldMk cId="3572508042" sldId="13606"/>
        </pc:sldMkLst>
      </pc:sldChg>
      <pc:sldChg chg="new">
        <pc:chgData name="Zhen Gao" userId="753ca5ad-a66a-4072-86ff-fe9bc8c0233d" providerId="ADAL" clId="{BAD100A0-1EC7-6E46-B445-A0308924FB1D}" dt="2023-02-03T22:16:26.206" v="13" actId="680"/>
        <pc:sldMkLst>
          <pc:docMk/>
          <pc:sldMk cId="2839727799" sldId="13607"/>
        </pc:sldMkLst>
      </pc:sldChg>
      <pc:sldChg chg="new">
        <pc:chgData name="Zhen Gao" userId="753ca5ad-a66a-4072-86ff-fe9bc8c0233d" providerId="ADAL" clId="{BAD100A0-1EC7-6E46-B445-A0308924FB1D}" dt="2023-02-03T22:16:26.518" v="14" actId="680"/>
        <pc:sldMkLst>
          <pc:docMk/>
          <pc:sldMk cId="185702925" sldId="13608"/>
        </pc:sldMkLst>
      </pc:sldChg>
      <pc:sldChg chg="new">
        <pc:chgData name="Zhen Gao" userId="753ca5ad-a66a-4072-86ff-fe9bc8c0233d" providerId="ADAL" clId="{BAD100A0-1EC7-6E46-B445-A0308924FB1D}" dt="2023-02-03T22:16:26.827" v="15" actId="680"/>
        <pc:sldMkLst>
          <pc:docMk/>
          <pc:sldMk cId="2627211525" sldId="13609"/>
        </pc:sldMkLst>
      </pc:sldChg>
      <pc:sldChg chg="new">
        <pc:chgData name="Zhen Gao" userId="753ca5ad-a66a-4072-86ff-fe9bc8c0233d" providerId="ADAL" clId="{BAD100A0-1EC7-6E46-B445-A0308924FB1D}" dt="2023-02-03T22:16:26.852" v="16" actId="680"/>
        <pc:sldMkLst>
          <pc:docMk/>
          <pc:sldMk cId="1013087232" sldId="13610"/>
        </pc:sldMkLst>
      </pc:sldChg>
      <pc:sldChg chg="new">
        <pc:chgData name="Zhen Gao" userId="753ca5ad-a66a-4072-86ff-fe9bc8c0233d" providerId="ADAL" clId="{BAD100A0-1EC7-6E46-B445-A0308924FB1D}" dt="2023-02-03T22:16:27.140" v="17" actId="680"/>
        <pc:sldMkLst>
          <pc:docMk/>
          <pc:sldMk cId="2968085291" sldId="13611"/>
        </pc:sldMkLst>
      </pc:sldChg>
      <pc:sldChg chg="new">
        <pc:chgData name="Zhen Gao" userId="753ca5ad-a66a-4072-86ff-fe9bc8c0233d" providerId="ADAL" clId="{BAD100A0-1EC7-6E46-B445-A0308924FB1D}" dt="2023-02-03T22:16:27.502" v="18" actId="680"/>
        <pc:sldMkLst>
          <pc:docMk/>
          <pc:sldMk cId="3745874703" sldId="13612"/>
        </pc:sldMkLst>
      </pc:sldChg>
      <pc:sldChg chg="new">
        <pc:chgData name="Zhen Gao" userId="753ca5ad-a66a-4072-86ff-fe9bc8c0233d" providerId="ADAL" clId="{BAD100A0-1EC7-6E46-B445-A0308924FB1D}" dt="2023-02-03T22:16:27.528" v="19" actId="680"/>
        <pc:sldMkLst>
          <pc:docMk/>
          <pc:sldMk cId="2619749992" sldId="136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70C9C-A044-49FB-90AA-B36D95FCDD34}" type="datetimeFigureOut">
              <a:rPr lang="en-US" smtClean="0"/>
              <a:t>2/3/23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C1AD8-A087-4F95-A08F-FF3CE8F5E1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61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C:\Users\dhuh\Desktop\Project\SMA\TST11451_SMASM_iPSCMN\analysis_DEG\03.DEG_anal\thr_LFC_1.0_FDR_0.05</a:t>
            </a:r>
          </a:p>
          <a:p>
            <a:r>
              <a:rPr lang="en-US" dirty="0"/>
              <a:t>C:\Users\dhuh\Desktop\Project\SMA\TST11451_SMASM_iPSCMN\analysis_DEG\03.DEG_anal\common_DEG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C:\Users\dhuh\Desktop\Project\SMA\TST11451_SMASM_iPSCMN\analysis_DEG\04.DEG_anal_overlapping_genes_fib_MN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2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6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BIO-1790727 is what the </a:t>
            </a:r>
            <a:r>
              <a:rPr lang="en-US" dirty="0" err="1">
                <a:solidFill>
                  <a:schemeClr val="bg1"/>
                </a:solidFill>
              </a:rPr>
              <a:t>BioAssays</a:t>
            </a:r>
            <a:r>
              <a:rPr lang="en-US" dirty="0">
                <a:solidFill>
                  <a:schemeClr val="bg1"/>
                </a:solidFill>
              </a:rPr>
              <a:t> and HTS group use as a positive control (lower tox than LMI070)</a:t>
            </a:r>
          </a:p>
          <a:p>
            <a:r>
              <a:rPr lang="en-US" dirty="0">
                <a:solidFill>
                  <a:schemeClr val="bg1"/>
                </a:solidFill>
              </a:rPr>
              <a:t>LMI070, BIO-1755497, </a:t>
            </a:r>
            <a:r>
              <a:rPr lang="en-US" i="1" dirty="0" err="1">
                <a:solidFill>
                  <a:schemeClr val="bg1"/>
                </a:solidFill>
              </a:rPr>
              <a:t>Branaplam</a:t>
            </a:r>
            <a:r>
              <a:rPr lang="en-US" i="1" dirty="0">
                <a:solidFill>
                  <a:schemeClr val="bg1"/>
                </a:solidFill>
              </a:rPr>
              <a:t>, NVS-SM1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SMN-C2 is BIO-1932671 </a:t>
            </a:r>
          </a:p>
          <a:p>
            <a:r>
              <a:rPr lang="en-US" dirty="0">
                <a:solidFill>
                  <a:schemeClr val="bg1"/>
                </a:solidFill>
              </a:rPr>
              <a:t>RG7916,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Risdiplam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free base version of the compound is BIO-1949634 </a:t>
            </a:r>
          </a:p>
          <a:p>
            <a:r>
              <a:rPr lang="en-US" dirty="0">
                <a:solidFill>
                  <a:schemeClr val="bg1"/>
                </a:solidFill>
              </a:rPr>
              <a:t>	RG7916 more soluble HCl salt is BIO-1949634</a:t>
            </a:r>
          </a:p>
          <a:p>
            <a:r>
              <a:rPr lang="en-US" dirty="0">
                <a:solidFill>
                  <a:schemeClr val="bg1"/>
                </a:solidFill>
              </a:rPr>
              <a:t> SMN-C3 – I do not know. (However, we have an analog (missing a methyl group) of SMN-C3 called BIO-1932673.)</a:t>
            </a:r>
          </a:p>
          <a:p>
            <a:r>
              <a:rPr lang="en-US" dirty="0">
                <a:solidFill>
                  <a:schemeClr val="bg1"/>
                </a:solidFill>
              </a:rPr>
              <a:t>Siva would be able to give you the BIO #s that I don’t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5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PC1: regress out.</a:t>
            </a:r>
          </a:p>
          <a:p>
            <a:r>
              <a:rPr lang="en-US" sz="1200" dirty="0">
                <a:solidFill>
                  <a:schemeClr val="bg1"/>
                </a:solidFill>
              </a:rPr>
              <a:t> -43.486253 -47.250285  -6.810535  -5.822279 -83.487053 -87.860717 138.379831 136.337290</a:t>
            </a:r>
          </a:p>
          <a:p>
            <a:r>
              <a:rPr lang="en-US" sz="1200" dirty="0">
                <a:solidFill>
                  <a:schemeClr val="bg1"/>
                </a:solidFill>
              </a:rPr>
              <a:t>PC2: disease-control</a:t>
            </a:r>
          </a:p>
          <a:p>
            <a:r>
              <a:rPr lang="en-US" sz="1200" dirty="0">
                <a:solidFill>
                  <a:schemeClr val="bg1"/>
                </a:solidFill>
              </a:rPr>
              <a:t> -2.776975    5.385721  -99.801455 -108.816170   60.273263   71.769431   36.160256   37.805929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6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C:\Users\dhuh\Desktop\Project\SMA\TST11451_SMASM_iPSCMN\analysis_DEG\03.DEG_anal\thr_LFC_1.0_FDR_0.05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0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5887">
              <a:defRPr/>
            </a:pPr>
            <a:fld id="{E1A920DB-DA39-B948-8A10-FF782037E64A}" type="slidenum">
              <a:rPr lang="en-US">
                <a:solidFill>
                  <a:prstClr val="black"/>
                </a:solidFill>
                <a:latin typeface="Calibri"/>
              </a:rPr>
              <a:pPr defTabSz="465887">
                <a:defRPr/>
              </a:pPr>
              <a:t>94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138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C:\Users\dhuh\Desktop\Project\SMA\TST11451_SMASM_iPSCMN\analysis_compare_scRNA_seq\01.iPSCMNre_goi_plot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83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91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Rm: </a:t>
            </a:r>
            <a:r>
              <a:rPr lang="en-US" dirty="0" err="1">
                <a:solidFill>
                  <a:schemeClr val="bg1"/>
                </a:solidFill>
              </a:rPr>
              <a:t>upstreamES</a:t>
            </a:r>
            <a:r>
              <a:rPr lang="en-US" dirty="0">
                <a:solidFill>
                  <a:schemeClr val="bg1"/>
                </a:solidFill>
              </a:rPr>
              <a:t>: 69366467   </a:t>
            </a:r>
            <a:r>
              <a:rPr lang="en-US" dirty="0" err="1">
                <a:solidFill>
                  <a:schemeClr val="bg1"/>
                </a:solidFill>
              </a:rPr>
              <a:t>upstreamEE</a:t>
            </a:r>
            <a:r>
              <a:rPr lang="en-US" dirty="0">
                <a:solidFill>
                  <a:schemeClr val="bg1"/>
                </a:solidFill>
              </a:rPr>
              <a:t>: 69366578  </a:t>
            </a:r>
            <a:r>
              <a:rPr lang="en-US" dirty="0" err="1">
                <a:solidFill>
                  <a:schemeClr val="bg1"/>
                </a:solidFill>
              </a:rPr>
              <a:t>downstreamES</a:t>
            </a:r>
            <a:r>
              <a:rPr lang="en-US" dirty="0">
                <a:solidFill>
                  <a:schemeClr val="bg1"/>
                </a:solidFill>
              </a:rPr>
              <a:t>: 69372845 </a:t>
            </a:r>
            <a:r>
              <a:rPr lang="en-US" dirty="0" err="1">
                <a:solidFill>
                  <a:schemeClr val="bg1"/>
                </a:solidFill>
              </a:rPr>
              <a:t>downstreamEE</a:t>
            </a:r>
            <a:r>
              <a:rPr lang="en-US" dirty="0">
                <a:solidFill>
                  <a:schemeClr val="bg1"/>
                </a:solidFill>
              </a:rPr>
              <a:t>: 69372987 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lc</a:t>
            </a:r>
            <a:r>
              <a:rPr lang="en-US" dirty="0">
                <a:solidFill>
                  <a:schemeClr val="bg1"/>
                </a:solidFill>
              </a:rPr>
              <a:t> "chr5:69366578:69372846“</a:t>
            </a:r>
          </a:p>
          <a:p>
            <a:r>
              <a:rPr lang="en-US" dirty="0" err="1">
                <a:solidFill>
                  <a:schemeClr val="bg1"/>
                </a:solidFill>
              </a:rPr>
              <a:t>mj</a:t>
            </a:r>
            <a:r>
              <a:rPr lang="en-US" dirty="0">
                <a:solidFill>
                  <a:schemeClr val="bg1"/>
                </a:solidFill>
              </a:rPr>
              <a:t>: "69366578-69372846"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1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Junc_coords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 hg19, chr5:69366578-69372846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7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C:\Users\dhuh\Desktop\Project\SMA\GSE108094_iPSC_MN_SMA_vs_ctrl\analysis_02_combined_DSG\res.02.compare_plot_DSG_abThr/DSG_cellline_dose_peralg_GSE108094_lowerthr.txt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TEX21P: </a:t>
            </a:r>
            <a:r>
              <a:rPr lang="en-US" sz="1200" dirty="0" err="1">
                <a:solidFill>
                  <a:schemeClr val="bg1"/>
                </a:solidFill>
              </a:rPr>
              <a:t>minFDR</a:t>
            </a:r>
            <a:r>
              <a:rPr lang="en-US" sz="1200" dirty="0">
                <a:solidFill>
                  <a:schemeClr val="bg1"/>
                </a:solidFill>
              </a:rPr>
              <a:t>=0.20, Not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01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FOXM1 </a:t>
            </a:r>
            <a:r>
              <a:rPr lang="en-US" dirty="0" err="1"/>
              <a:t>res_comb</a:t>
            </a:r>
            <a:r>
              <a:rPr lang="en-US" dirty="0"/>
              <a:t>_*</a:t>
            </a:r>
            <a:r>
              <a:rPr lang="en-US" dirty="0" err="1"/>
              <a:t>nM</a:t>
            </a:r>
            <a:r>
              <a:rPr lang="en-US" dirty="0"/>
              <a:t>_*/master_rMATS.txt | </a:t>
            </a:r>
            <a:r>
              <a:rPr lang="en-US" dirty="0" err="1"/>
              <a:t>awk</a:t>
            </a:r>
            <a:r>
              <a:rPr lang="en-US" dirty="0"/>
              <a:t> -F'\t' '{print $6}' | sort -u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C:\Users\dhuh\Desktop\Project\SMA\TST11451_SMASM_iPSCMN\analysis\analysis_02_combined_DSG\res.02.compare_plot_DSG_abThr\DSG_per_cellline_per_dose</a:t>
            </a:r>
          </a:p>
          <a:p>
            <a:r>
              <a:rPr lang="en-US" dirty="0"/>
              <a:t>C:\Users\dhuh\Desktop\Project\SMA\TST11451_SMASM_iPSCMN\analysis\analysis_02_combined_DSG\res.02.compare_plot_DSG_abThr\DSGoverlap_genes_per_dose.txt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TEX21P: </a:t>
            </a:r>
            <a:r>
              <a:rPr lang="en-US" dirty="0" err="1">
                <a:solidFill>
                  <a:schemeClr val="bg1"/>
                </a:solidFill>
              </a:rPr>
              <a:t>minFDR</a:t>
            </a:r>
            <a:r>
              <a:rPr lang="en-US" dirty="0">
                <a:solidFill>
                  <a:schemeClr val="bg1"/>
                </a:solidFill>
              </a:rPr>
              <a:t>=0.51, Not significant anywhere</a:t>
            </a:r>
          </a:p>
          <a:p>
            <a:r>
              <a:rPr lang="en-US" dirty="0">
                <a:solidFill>
                  <a:schemeClr val="bg1"/>
                </a:solidFill>
              </a:rPr>
              <a:t>Average expression: </a:t>
            </a: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iPSCMN</a:t>
            </a:r>
            <a:r>
              <a:rPr lang="en-US" dirty="0">
                <a:solidFill>
                  <a:schemeClr val="bg1"/>
                </a:solidFill>
              </a:rPr>
              <a:t> : 1.77</a:t>
            </a:r>
          </a:p>
          <a:p>
            <a:r>
              <a:rPr lang="en-US" dirty="0">
                <a:solidFill>
                  <a:schemeClr val="bg1"/>
                </a:solidFill>
              </a:rPr>
              <a:t>       fibroblast: 1.85</a:t>
            </a: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iPSCMNSMA</a:t>
            </a:r>
            <a:r>
              <a:rPr lang="en-US" dirty="0">
                <a:solidFill>
                  <a:schemeClr val="bg1"/>
                </a:solidFill>
              </a:rPr>
              <a:t>: 0.26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4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106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3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FOXM1 </a:t>
            </a:r>
            <a:r>
              <a:rPr lang="en-US" dirty="0" err="1"/>
              <a:t>res_comb</a:t>
            </a:r>
            <a:r>
              <a:rPr lang="en-US" dirty="0"/>
              <a:t>_*</a:t>
            </a:r>
            <a:r>
              <a:rPr lang="en-US" dirty="0" err="1"/>
              <a:t>nM</a:t>
            </a:r>
            <a:r>
              <a:rPr lang="en-US" dirty="0"/>
              <a:t>_*/master_rMATS.txt | </a:t>
            </a:r>
            <a:r>
              <a:rPr lang="en-US" dirty="0" err="1"/>
              <a:t>awk</a:t>
            </a:r>
            <a:r>
              <a:rPr lang="en-US" dirty="0"/>
              <a:t> -F'\t' '{print $6}' | sort -u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minFDR</a:t>
            </a:r>
            <a:r>
              <a:rPr lang="en-US" sz="1200" dirty="0">
                <a:solidFill>
                  <a:schemeClr val="bg1"/>
                </a:solidFill>
              </a:rPr>
              <a:t> for FOXM1: 0.08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9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5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C:\Users\dhuh\Desktop\Project\SMA\TST11451_SMASM_iPSCMN\analysis_compare_scRNA_seq</a:t>
            </a:r>
          </a:p>
          <a:p>
            <a:r>
              <a:rPr lang="en-US" dirty="0"/>
              <a:t>C:\Users\dhuh\Desktop\Project\SMA\TST11451_SMASM_iPSCMN\analysis_compare_scRNA_seq\01.iPSCMNre_goi_plot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7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7242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40341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997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01.png"/><Relationship Id="rId5" Type="http://schemas.openxmlformats.org/officeDocument/2006/relationships/image" Target="../media/image23.png"/><Relationship Id="rId10" Type="http://schemas.openxmlformats.org/officeDocument/2006/relationships/image" Target="../media/image20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18" Type="http://schemas.openxmlformats.org/officeDocument/2006/relationships/image" Target="../media/image31.png"/><Relationship Id="rId3" Type="http://schemas.openxmlformats.org/officeDocument/2006/relationships/image" Target="../media/image55.png"/><Relationship Id="rId21" Type="http://schemas.openxmlformats.org/officeDocument/2006/relationships/image" Target="../media/image32.png"/><Relationship Id="rId7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30.png"/><Relationship Id="rId2" Type="http://schemas.openxmlformats.org/officeDocument/2006/relationships/image" Target="../media/image35.png"/><Relationship Id="rId16" Type="http://schemas.openxmlformats.org/officeDocument/2006/relationships/image" Target="../media/image29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6.png"/><Relationship Id="rId5" Type="http://schemas.openxmlformats.org/officeDocument/2006/relationships/image" Target="../media/image57.png"/><Relationship Id="rId15" Type="http://schemas.openxmlformats.org/officeDocument/2006/relationships/image" Target="../media/image28.png"/><Relationship Id="rId10" Type="http://schemas.openxmlformats.org/officeDocument/2006/relationships/image" Target="../media/image65.png"/><Relationship Id="rId19" Type="http://schemas.openxmlformats.org/officeDocument/2006/relationships/image" Target="../media/image202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206.png"/><Relationship Id="rId5" Type="http://schemas.openxmlformats.org/officeDocument/2006/relationships/image" Target="../media/image161.png"/><Relationship Id="rId10" Type="http://schemas.openxmlformats.org/officeDocument/2006/relationships/image" Target="../media/image205.png"/><Relationship Id="rId4" Type="http://schemas.openxmlformats.org/officeDocument/2006/relationships/image" Target="../media/image160.png"/><Relationship Id="rId9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51.png"/><Relationship Id="rId7" Type="http://schemas.openxmlformats.org/officeDocument/2006/relationships/image" Target="../media/image3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20.png"/><Relationship Id="rId5" Type="http://schemas.openxmlformats.org/officeDocument/2006/relationships/image" Target="../media/image53.png"/><Relationship Id="rId10" Type="http://schemas.openxmlformats.org/officeDocument/2006/relationships/image" Target="../media/image38.png"/><Relationship Id="rId4" Type="http://schemas.openxmlformats.org/officeDocument/2006/relationships/image" Target="../media/image52.png"/><Relationship Id="rId9" Type="http://schemas.openxmlformats.org/officeDocument/2006/relationships/image" Target="../media/image37.pn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35.png"/><Relationship Id="rId21" Type="http://schemas.openxmlformats.org/officeDocument/2006/relationships/image" Target="../media/image65.png"/><Relationship Id="rId7" Type="http://schemas.openxmlformats.org/officeDocument/2006/relationships/image" Target="../media/image20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18.png"/><Relationship Id="rId19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79.png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500" y="2209800"/>
            <a:ext cx="110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Off-target splice analysis of </a:t>
            </a:r>
          </a:p>
          <a:p>
            <a:pPr algn="ctr"/>
            <a:r>
              <a:rPr lang="en-US" sz="4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Risdiplam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 and </a:t>
            </a:r>
            <a:r>
              <a:rPr lang="en-US" sz="4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Branaplam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61904" y="5638800"/>
            <a:ext cx="2688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Dann Huh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01/05/2023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C8F3A-5622-46ED-8E4F-3B61D9763552}"/>
              </a:ext>
            </a:extLst>
          </p:cNvPr>
          <p:cNvSpPr txBox="1"/>
          <p:nvPr/>
        </p:nvSpPr>
        <p:spPr>
          <a:xfrm>
            <a:off x="4076700" y="38100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For </a:t>
            </a:r>
            <a:r>
              <a:rPr lang="en-US" sz="3200" dirty="0" err="1">
                <a:solidFill>
                  <a:schemeClr val="bg1"/>
                </a:solidFill>
              </a:rPr>
              <a:t>GTxAU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91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76200" y="1524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example from the master table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A2AECAC-0EB3-6891-6878-0C2C5D94DA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921157"/>
              </p:ext>
            </p:extLst>
          </p:nvPr>
        </p:nvGraphicFramePr>
        <p:xfrm>
          <a:off x="228600" y="1752600"/>
          <a:ext cx="1183926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402082" imgH="2867098" progId="Excel.Sheet.12">
                  <p:embed/>
                </p:oleObj>
              </mc:Choice>
              <mc:Fallback>
                <p:oleObj name="Worksheet" r:id="rId2" imgW="15402082" imgH="2867098" progId="Excel.Shee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A2AECAC-0EB3-6891-6878-0C2C5D94DA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11839260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5D9E505F-5FAF-9DDB-B481-25B0F012BD28}"/>
              </a:ext>
            </a:extLst>
          </p:cNvPr>
          <p:cNvSpPr/>
          <p:nvPr/>
        </p:nvSpPr>
        <p:spPr>
          <a:xfrm>
            <a:off x="1447800" y="4191000"/>
            <a:ext cx="8839200" cy="8322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Currently working on “harmonizing” data output from three algorithms</a:t>
            </a:r>
            <a:endParaRPr kumimoji="0" lang="en-US" sz="1867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312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iPSC-MN +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, Spliced Exon from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, plus minus 5bp from the end of the exon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304801" y="12308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Homer, background matched by +-5bp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1561350" y="1845098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44369"/>
            <a:ext cx="2247149" cy="952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42" y="3448678"/>
            <a:ext cx="2234699" cy="1020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41" y="4599482"/>
            <a:ext cx="2209800" cy="1020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111252" y="2723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81030" y="359191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76200" y="479261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1641733" y="5711906"/>
            <a:ext cx="322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other cell type showed very similar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4307E-F2B5-4B26-B9EF-7B5CF96DABEF}"/>
              </a:ext>
            </a:extLst>
          </p:cNvPr>
          <p:cNvSpPr txBox="1"/>
          <p:nvPr/>
        </p:nvSpPr>
        <p:spPr>
          <a:xfrm>
            <a:off x="4442223" y="1852658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 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45154C-61C2-48A1-B27C-32658A44B878}"/>
              </a:ext>
            </a:extLst>
          </p:cNvPr>
          <p:cNvSpPr txBox="1"/>
          <p:nvPr/>
        </p:nvSpPr>
        <p:spPr>
          <a:xfrm>
            <a:off x="288551" y="1834527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 0.3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13" y="2302620"/>
            <a:ext cx="2329910" cy="1005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793" y="3424075"/>
            <a:ext cx="2329910" cy="10968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610" y="4605198"/>
            <a:ext cx="2329910" cy="11067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1306841" y="637799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+-100bp also showed very similar result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768" y="628683"/>
            <a:ext cx="5062539" cy="12516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3AD8DE-4BF9-4652-AAFF-C3780AE33221}"/>
              </a:ext>
            </a:extLst>
          </p:cNvPr>
          <p:cNvSpPr txBox="1"/>
          <p:nvPr/>
        </p:nvSpPr>
        <p:spPr>
          <a:xfrm>
            <a:off x="7668768" y="195079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Sivaramakrishnan</a:t>
            </a:r>
            <a:r>
              <a:rPr lang="en-US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10945368" y="1563856"/>
            <a:ext cx="60960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10911840" y="874853"/>
            <a:ext cx="67056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8BAEA-6F0E-4FFA-9ED0-C6373CA095EF}"/>
              </a:ext>
            </a:extLst>
          </p:cNvPr>
          <p:cNvSpPr txBox="1"/>
          <p:nvPr/>
        </p:nvSpPr>
        <p:spPr>
          <a:xfrm>
            <a:off x="6412987" y="2526868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Longest segment per gene, +- 100bp, from all algorithms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no clear consensus sequence among cell lines.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D1F53EC-1DC5-4632-B5F2-992D8F88F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89" y="4398078"/>
            <a:ext cx="2857411" cy="122682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9C18BFD-89CE-498C-82FB-21A38EF8EA20}"/>
              </a:ext>
            </a:extLst>
          </p:cNvPr>
          <p:cNvSpPr txBox="1"/>
          <p:nvPr/>
        </p:nvSpPr>
        <p:spPr>
          <a:xfrm>
            <a:off x="8186928" y="361358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70B97D2-6F71-4A6B-8448-7CFB7827B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9072" y="4413543"/>
            <a:ext cx="2743200" cy="12328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FC5C6DD-0F21-4FE9-AF3B-163B4C58C5D6}"/>
              </a:ext>
            </a:extLst>
          </p:cNvPr>
          <p:cNvSpPr/>
          <p:nvPr/>
        </p:nvSpPr>
        <p:spPr>
          <a:xfrm>
            <a:off x="6796269" y="4008235"/>
            <a:ext cx="2069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&gt;0.3, </a:t>
            </a:r>
            <a:r>
              <a:rPr lang="en-US" dirty="0" err="1">
                <a:solidFill>
                  <a:schemeClr val="bg1"/>
                </a:solidFill>
              </a:rPr>
              <a:t>rMATS</a:t>
            </a:r>
            <a:r>
              <a:rPr lang="en-US" dirty="0">
                <a:solidFill>
                  <a:schemeClr val="bg1"/>
                </a:solidFill>
              </a:rPr>
              <a:t> SE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765964-D2F5-4DFA-B5CB-6A9C57A7D3DC}"/>
              </a:ext>
            </a:extLst>
          </p:cNvPr>
          <p:cNvSpPr/>
          <p:nvPr/>
        </p:nvSpPr>
        <p:spPr>
          <a:xfrm>
            <a:off x="9589007" y="3984583"/>
            <a:ext cx="2503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algorithms, +-100bp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D63566-6128-4D2D-B5DA-F0016B33F2D6}"/>
              </a:ext>
            </a:extLst>
          </p:cNvPr>
          <p:cNvSpPr/>
          <p:nvPr/>
        </p:nvSpPr>
        <p:spPr>
          <a:xfrm>
            <a:off x="6906768" y="5706070"/>
            <a:ext cx="4828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bg1"/>
                </a:solidFill>
              </a:rPr>
              <a:t>different motif, hence most of the spliced genes in our experiment are probably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off-targets, rather than splicing from SMN2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248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75989" y="2331292"/>
            <a:ext cx="1627399" cy="2438400"/>
            <a:chOff x="6830795" y="2532472"/>
            <a:chExt cx="1627399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…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5546156" y="22947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B2449-2B36-4912-91B5-E9C9C704C6E8}"/>
              </a:ext>
            </a:extLst>
          </p:cNvPr>
          <p:cNvSpPr txBox="1"/>
          <p:nvPr/>
        </p:nvSpPr>
        <p:spPr>
          <a:xfrm>
            <a:off x="-73879" y="6026986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Alldose</a:t>
            </a:r>
            <a:r>
              <a:rPr lang="en-US" sz="1600" dirty="0">
                <a:solidFill>
                  <a:schemeClr val="bg1"/>
                </a:solidFill>
              </a:rPr>
              <a:t>, per compound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2102539" y="6054157"/>
            <a:ext cx="86992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3995968" y="6062246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5671426" y="6055054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3746979" y="2286000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937048" y="22947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5552145" y="5767922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3749291" y="580043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929727" y="5752037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However, structural study shows A-1G will block the efficacy of SMN-C5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6348" y="2180866"/>
            <a:ext cx="2498733" cy="1610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86806" y="2166295"/>
            <a:ext cx="2285343" cy="15969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3607" y="3736871"/>
            <a:ext cx="2009775" cy="2771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0494" y="3771195"/>
            <a:ext cx="2266950" cy="24765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9372600" y="6365540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Campagne</a:t>
            </a:r>
            <a:r>
              <a:rPr lang="en-US" sz="16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E102E0-8FAB-4EF8-82CC-1E834B5D7D73}"/>
              </a:ext>
            </a:extLst>
          </p:cNvPr>
          <p:cNvSpPr/>
          <p:nvPr/>
        </p:nvSpPr>
        <p:spPr>
          <a:xfrm>
            <a:off x="4313740" y="2312408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D6C7B5-B512-42AB-817F-7D10F1CA3C07}"/>
              </a:ext>
            </a:extLst>
          </p:cNvPr>
          <p:cNvSpPr/>
          <p:nvPr/>
        </p:nvSpPr>
        <p:spPr>
          <a:xfrm>
            <a:off x="6125080" y="2286000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BD50BB-1251-482B-9CAA-1AD6956D9012}"/>
              </a:ext>
            </a:extLst>
          </p:cNvPr>
          <p:cNvSpPr/>
          <p:nvPr/>
        </p:nvSpPr>
        <p:spPr>
          <a:xfrm>
            <a:off x="2399144" y="2316020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8452373" y="994516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SMN-C5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D40A4E-31FD-4F95-A548-D4CEFD14AA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88217" y="712842"/>
            <a:ext cx="2114073" cy="135090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87562" y="1121017"/>
            <a:ext cx="1755507" cy="92979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4637313" y="1014808"/>
            <a:ext cx="181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RG7916, </a:t>
            </a:r>
            <a:r>
              <a:rPr lang="en-US" sz="1400" dirty="0" err="1">
                <a:solidFill>
                  <a:schemeClr val="bg1"/>
                </a:solidFill>
              </a:rPr>
              <a:t>Risdiplam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BIO-1949634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5346" y="1208909"/>
            <a:ext cx="1482147" cy="11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1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853F6-963A-4A7F-A3F6-95F97DF6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95462"/>
            <a:ext cx="4448175" cy="3267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3DCDE7-F5D2-46B4-B723-D004AD4EAE3C}"/>
              </a:ext>
            </a:extLst>
          </p:cNvPr>
          <p:cNvSpPr txBox="1"/>
          <p:nvPr/>
        </p:nvSpPr>
        <p:spPr>
          <a:xfrm>
            <a:off x="8452373" y="994516"/>
            <a:ext cx="248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Kondo </a:t>
            </a:r>
            <a:r>
              <a:rPr lang="en-US" sz="1600">
                <a:solidFill>
                  <a:schemeClr val="bg1"/>
                </a:solidFill>
              </a:rPr>
              <a:t>2015-u1snRNP structure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484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B88D03-9FB8-49A8-8892-044DA506D24D}"/>
              </a:ext>
            </a:extLst>
          </p:cNvPr>
          <p:cNvSpPr/>
          <p:nvPr/>
        </p:nvSpPr>
        <p:spPr>
          <a:xfrm>
            <a:off x="3175240" y="762000"/>
            <a:ext cx="8978659" cy="60706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DAB39-4A9B-4CDB-9A3D-DB571B31B23B}"/>
              </a:ext>
            </a:extLst>
          </p:cNvPr>
          <p:cNvSpPr/>
          <p:nvPr/>
        </p:nvSpPr>
        <p:spPr>
          <a:xfrm>
            <a:off x="3103648" y="429069"/>
            <a:ext cx="4021248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2F9D7-44CF-49D2-9ACF-4030FBF0B76E}"/>
              </a:ext>
            </a:extLst>
          </p:cNvPr>
          <p:cNvSpPr/>
          <p:nvPr/>
        </p:nvSpPr>
        <p:spPr>
          <a:xfrm>
            <a:off x="228600" y="1200329"/>
            <a:ext cx="2572728" cy="558147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66EA11-55A0-4139-B31C-F31F51F0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62" y="4440094"/>
            <a:ext cx="5116197" cy="14835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63EE89-AA56-488E-A32B-2399EF2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12" y="2960755"/>
            <a:ext cx="5150860" cy="149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44CB9-AC55-4505-A62C-EFA73945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75" y="1437838"/>
            <a:ext cx="5081534" cy="15598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86" y="1911126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4191000" y="5766137"/>
            <a:ext cx="7315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=0.30 and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thr_maxjnc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=50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 there are 1, 1, and 0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3124200" y="4564803"/>
            <a:ext cx="405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A2E8"/>
                </a:solidFill>
              </a:rPr>
              <a:t>Genes with junctions </a:t>
            </a:r>
          </a:p>
          <a:p>
            <a:pPr algn="ctr"/>
            <a:r>
              <a:rPr lang="en-US" dirty="0">
                <a:solidFill>
                  <a:srgbClr val="00A2E8"/>
                </a:solidFill>
              </a:rPr>
              <a:t>passed </a:t>
            </a:r>
            <a:r>
              <a:rPr lang="en-US" dirty="0">
                <a:solidFill>
                  <a:srgbClr val="00B0F0"/>
                </a:solidFill>
              </a:rPr>
              <a:t>FDR&lt;0.05 &amp; </a:t>
            </a:r>
            <a:r>
              <a:rPr lang="en-US" dirty="0" err="1">
                <a:solidFill>
                  <a:srgbClr val="00B0F0"/>
                </a:solidFill>
              </a:rPr>
              <a:t>dPSI</a:t>
            </a:r>
            <a:r>
              <a:rPr lang="en-US" dirty="0">
                <a:solidFill>
                  <a:srgbClr val="00B0F0"/>
                </a:solidFill>
              </a:rPr>
              <a:t> &lt; xx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&amp; &lt;</a:t>
            </a:r>
            <a:r>
              <a:rPr lang="en-US" dirty="0" err="1">
                <a:solidFill>
                  <a:srgbClr val="00B0F0"/>
                </a:solidFill>
              </a:rPr>
              <a:t>max.jnc</a:t>
            </a:r>
            <a:r>
              <a:rPr lang="en-US" dirty="0">
                <a:solidFill>
                  <a:srgbClr val="00B0F0"/>
                </a:solidFill>
              </a:rPr>
              <a:t>&gt; &gt; 50 at the highest conc.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122" y="981794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43" y="906192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70" y="985717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04" y="1026293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7613623" y="143021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954032" y="973248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9388783" y="1402319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1147779" y="131496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7196967" y="105277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3663371" y="1330315"/>
            <a:ext cx="333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D5B60"/>
                </a:solidFill>
              </a:rPr>
              <a:t>Genes with junctions passed </a:t>
            </a:r>
            <a:r>
              <a:rPr lang="en-US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5673889" y="3959926"/>
            <a:ext cx="675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6224777" y="3601262"/>
            <a:ext cx="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7D75BA-D74D-412F-8E83-1A81813027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297" y="1429361"/>
            <a:ext cx="1369082" cy="1480089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DDE2B-878D-4044-84DF-F6595A054A9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499" y="2822352"/>
            <a:ext cx="1346880" cy="145788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AABA94-185B-48E6-A8D5-00D9FAE0B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840" y="4259036"/>
            <a:ext cx="1309878" cy="150969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C714F2-B0E4-453F-9F62-0812D775441B}"/>
              </a:ext>
            </a:extLst>
          </p:cNvPr>
          <p:cNvSpPr txBox="1"/>
          <p:nvPr/>
        </p:nvSpPr>
        <p:spPr>
          <a:xfrm>
            <a:off x="381000" y="5968002"/>
            <a:ext cx="2598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Null-set, FDR&lt;0.05</a:t>
            </a:r>
          </a:p>
          <a:p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&gt;0.30,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F07DF7-F9B0-4B10-9091-8A24C5FF93B1}"/>
              </a:ext>
            </a:extLst>
          </p:cNvPr>
          <p:cNvSpPr txBox="1"/>
          <p:nvPr/>
        </p:nvSpPr>
        <p:spPr>
          <a:xfrm rot="16200000">
            <a:off x="-458191" y="3142950"/>
            <a:ext cx="215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Num.FDR</a:t>
            </a:r>
            <a:r>
              <a:rPr lang="en-US" sz="2000" dirty="0">
                <a:solidFill>
                  <a:schemeClr val="bg1"/>
                </a:solidFill>
              </a:rPr>
              <a:t>&lt;0.05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7FB5F5-5912-4D96-B7E9-58E5697CF82D}"/>
              </a:ext>
            </a:extLst>
          </p:cNvPr>
          <p:cNvCxnSpPr/>
          <p:nvPr/>
        </p:nvCxnSpPr>
        <p:spPr>
          <a:xfrm flipV="1">
            <a:off x="1313238" y="1295400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92C20-9BA0-4AF8-888B-A8CCE997A90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Setting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cutoff: same strategy as in the fibroblast study : null-set and consistency filter</a:t>
            </a:r>
          </a:p>
        </p:txBody>
      </p:sp>
    </p:spTree>
    <p:extLst>
      <p:ext uri="{BB962C8B-B14F-4D97-AF65-F5344CB8AC3E}">
        <p14:creationId xmlns:p14="http://schemas.microsoft.com/office/powerpoint/2010/main" val="6807518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9718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GSE108094</a:t>
            </a:r>
          </a:p>
        </p:txBody>
      </p:sp>
    </p:spTree>
    <p:extLst>
      <p:ext uri="{BB962C8B-B14F-4D97-AF65-F5344CB8AC3E}">
        <p14:creationId xmlns:p14="http://schemas.microsoft.com/office/powerpoint/2010/main" val="1483191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B0488-9CAF-4F95-97DD-57283D37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368539"/>
            <a:ext cx="3514725" cy="311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4 SMA vs 4 ctrl (GSE108094) iPSC-MN lines,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is 0.3, if SMN1 and SMN2 are pooled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43675-A985-4BB1-9454-594498B31D88}"/>
              </a:ext>
            </a:extLst>
          </p:cNvPr>
          <p:cNvSpPr txBox="1"/>
          <p:nvPr/>
        </p:nvSpPr>
        <p:spPr>
          <a:xfrm>
            <a:off x="8153398" y="4065742"/>
            <a:ext cx="327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rmats</a:t>
            </a:r>
            <a:r>
              <a:rPr lang="en-US" sz="2400" dirty="0">
                <a:solidFill>
                  <a:schemeClr val="bg1"/>
                </a:solidFill>
              </a:rPr>
              <a:t> leafcutter </a:t>
            </a:r>
            <a:r>
              <a:rPr lang="en-US" sz="2400" dirty="0" err="1">
                <a:solidFill>
                  <a:schemeClr val="bg1"/>
                </a:solidFill>
              </a:rPr>
              <a:t>majiq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1F02D-C4CB-4427-A402-CEB3448AD219}"/>
              </a:ext>
            </a:extLst>
          </p:cNvPr>
          <p:cNvSpPr txBox="1"/>
          <p:nvPr/>
        </p:nvSpPr>
        <p:spPr>
          <a:xfrm>
            <a:off x="741664" y="5936734"/>
            <a:ext cx="108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400" dirty="0">
                <a:solidFill>
                  <a:schemeClr val="bg1"/>
                </a:solidFill>
              </a:rPr>
              <a:t>How come leafcutter has similar </a:t>
            </a:r>
            <a:r>
              <a:rPr lang="en-US" sz="2400" dirty="0" err="1">
                <a:solidFill>
                  <a:schemeClr val="bg1"/>
                </a:solidFill>
              </a:rPr>
              <a:t>dPSI</a:t>
            </a:r>
            <a:r>
              <a:rPr lang="en-US" sz="2400" dirty="0">
                <a:solidFill>
                  <a:schemeClr val="bg1"/>
                </a:solidFill>
              </a:rPr>
              <a:t> then the other two? (not investigated yet)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BCDA3-0329-4E67-A132-1A2503C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214423"/>
            <a:ext cx="6023530" cy="933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3508C8-B4C0-4434-B599-EAD0407D11E8}"/>
              </a:ext>
            </a:extLst>
          </p:cNvPr>
          <p:cNvSpPr/>
          <p:nvPr/>
        </p:nvSpPr>
        <p:spPr>
          <a:xfrm>
            <a:off x="741664" y="4815323"/>
            <a:ext cx="1036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Low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due to low &lt;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PSI_control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&gt;: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	</a:t>
            </a:r>
            <a:r>
              <a:rPr lang="en-US" i="1" dirty="0">
                <a:solidFill>
                  <a:schemeClr val="bg1"/>
                </a:solidFill>
              </a:rPr>
              <a:t>Beware that control’s  SMN1 and SMN2 are all mapped to SMN2 locus. 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  This can generate artifact on </a:t>
            </a:r>
            <a:r>
              <a:rPr lang="en-US" i="1" dirty="0" err="1">
                <a:solidFill>
                  <a:schemeClr val="bg1"/>
                </a:solidFill>
              </a:rPr>
              <a:t>avePSI_control</a:t>
            </a:r>
            <a:r>
              <a:rPr lang="en-US" i="1" dirty="0">
                <a:solidFill>
                  <a:schemeClr val="bg1"/>
                </a:solidFill>
              </a:rPr>
              <a:t> value.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DB101-6F58-40F9-920A-3CF2F99B81C8}"/>
              </a:ext>
            </a:extLst>
          </p:cNvPr>
          <p:cNvSpPr txBox="1"/>
          <p:nvPr/>
        </p:nvSpPr>
        <p:spPr>
          <a:xfrm>
            <a:off x="8996362" y="1204640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171A1-6CFF-45FE-8FF4-6A424A7EF7E3}"/>
              </a:ext>
            </a:extLst>
          </p:cNvPr>
          <p:cNvSpPr/>
          <p:nvPr/>
        </p:nvSpPr>
        <p:spPr>
          <a:xfrm>
            <a:off x="762000" y="4363739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&lt;PSI_SMA&gt; is similar to TST11451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F52A8E-8F07-440D-A7CD-F2A8826E623D}"/>
              </a:ext>
            </a:extLst>
          </p:cNvPr>
          <p:cNvSpPr/>
          <p:nvPr/>
        </p:nvSpPr>
        <p:spPr>
          <a:xfrm>
            <a:off x="3064430" y="2228036"/>
            <a:ext cx="3733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Ave(PSI_SMA)         Ave(</a:t>
            </a:r>
            <a:r>
              <a:rPr lang="en-US" dirty="0" err="1">
                <a:sym typeface="Wingdings" panose="05000000000000000000" pitchFamily="2" charset="2"/>
              </a:rPr>
              <a:t>PSI_control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522037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9EA71-9FF1-451C-9A94-4D349F8B12E3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4 SMA vs 4 ctrl iPSC-MN showed 811 total DSGs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1E3D-64F1-4EC1-A3EA-0C6E5B70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4657725" cy="4638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8ED86-B45E-40BB-9045-35872E0268D8}"/>
              </a:ext>
            </a:extLst>
          </p:cNvPr>
          <p:cNvSpPr txBox="1"/>
          <p:nvPr/>
        </p:nvSpPr>
        <p:spPr>
          <a:xfrm>
            <a:off x="5727700" y="2286000"/>
            <a:ext cx="6388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rMATS</a:t>
            </a:r>
            <a:r>
              <a:rPr lang="en-US" sz="2000" dirty="0">
                <a:solidFill>
                  <a:schemeClr val="bg1"/>
                </a:solidFill>
              </a:rPr>
              <a:t>: FDR&lt;0.05,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&gt; 0.25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null set, 0.30 is also OK)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Leafcutter: FDR&lt;0.05,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 &gt; 0.20 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null set)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Majiq: P(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) &gt; 0.90, E(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)&gt;0.30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</a:t>
            </a:r>
            <a:r>
              <a:rPr lang="en-US" sz="2000" dirty="0" err="1">
                <a:solidFill>
                  <a:schemeClr val="bg1"/>
                </a:solidFill>
              </a:rPr>
              <a:t>rMATS</a:t>
            </a:r>
            <a:r>
              <a:rPr lang="en-US" sz="2000" dirty="0">
                <a:solidFill>
                  <a:schemeClr val="bg1"/>
                </a:solidFill>
              </a:rPr>
              <a:t>, but haven’t calculated 0.25)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(SMN2 is excluded from Majiq, due to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=0.28)</a:t>
            </a:r>
          </a:p>
        </p:txBody>
      </p:sp>
    </p:spTree>
    <p:extLst>
      <p:ext uri="{BB962C8B-B14F-4D97-AF65-F5344CB8AC3E}">
        <p14:creationId xmlns:p14="http://schemas.microsoft.com/office/powerpoint/2010/main" val="6169754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9EA71-9FF1-451C-9A94-4D349F8B12E3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Cell-line to cell-line difference, controls only: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baseline – 10~20 gene difference in DSG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29310-740E-42F4-89D1-5C261090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89515"/>
            <a:ext cx="3086100" cy="246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A2AB0B-8DBC-4113-97AF-0ADE558D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089315"/>
            <a:ext cx="1950910" cy="160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C6B300-F3EC-418A-A71D-C71508EBFC75}"/>
              </a:ext>
            </a:extLst>
          </p:cNvPr>
          <p:cNvSpPr/>
          <p:nvPr/>
        </p:nvSpPr>
        <p:spPr>
          <a:xfrm rot="19800000">
            <a:off x="2329573" y="5546755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GM24468D:HNDS0030_01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66D83-ECCF-436D-A4DA-C800DACA829D}"/>
              </a:ext>
            </a:extLst>
          </p:cNvPr>
          <p:cNvSpPr/>
          <p:nvPr/>
        </p:nvSpPr>
        <p:spPr>
          <a:xfrm rot="19800000">
            <a:off x="2744590" y="5656159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HNDS0030_01:HNDS006_01C2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4A5FE-9F4E-463A-8B2B-DB44F0D084C1}"/>
              </a:ext>
            </a:extLst>
          </p:cNvPr>
          <p:cNvSpPr/>
          <p:nvPr/>
        </p:nvSpPr>
        <p:spPr>
          <a:xfrm rot="19800000">
            <a:off x="3713614" y="5505164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HNDS006_01C2:GM24468D</a:t>
            </a:r>
          </a:p>
        </p:txBody>
      </p:sp>
    </p:spTree>
    <p:extLst>
      <p:ext uri="{BB962C8B-B14F-4D97-AF65-F5344CB8AC3E}">
        <p14:creationId xmlns:p14="http://schemas.microsoft.com/office/powerpoint/2010/main" val="5554469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9B66CE2A-6968-46BB-B1CA-9C6FDB39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29" y="1763088"/>
            <a:ext cx="6648450" cy="194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F2A8A77-DBDA-46C7-89F5-789B746C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09" y="1400186"/>
            <a:ext cx="7967613" cy="379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FD1338-75CD-4738-B91D-C4EE672B149B}"/>
              </a:ext>
            </a:extLst>
          </p:cNvPr>
          <p:cNvGraphicFramePr>
            <a:graphicFrameLocks noGrp="1"/>
          </p:cNvGraphicFramePr>
          <p:nvPr/>
        </p:nvGraphicFramePr>
        <p:xfrm>
          <a:off x="1101900" y="1812607"/>
          <a:ext cx="694620" cy="668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4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SMN2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POMT2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TRIM65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1118B79-66F3-4B22-AB76-A818C1E28B0D}"/>
              </a:ext>
            </a:extLst>
          </p:cNvPr>
          <p:cNvCxnSpPr>
            <a:cxnSpLocks/>
          </p:cNvCxnSpPr>
          <p:nvPr/>
        </p:nvCxnSpPr>
        <p:spPr>
          <a:xfrm flipV="1">
            <a:off x="1678514" y="1897954"/>
            <a:ext cx="617715" cy="228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E516CC-4172-4EFE-A4F2-44DAFB31A2FC}"/>
              </a:ext>
            </a:extLst>
          </p:cNvPr>
          <p:cNvGraphicFramePr>
            <a:graphicFrameLocks noGrp="1"/>
          </p:cNvGraphicFramePr>
          <p:nvPr/>
        </p:nvGraphicFramePr>
        <p:xfrm>
          <a:off x="10250208" y="1371600"/>
          <a:ext cx="951191" cy="882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SMN2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POMT2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RP11-419C5.1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7DDE9-AFBB-4A38-B420-91200DDD55B8}"/>
              </a:ext>
            </a:extLst>
          </p:cNvPr>
          <p:cNvCxnSpPr/>
          <p:nvPr/>
        </p:nvCxnSpPr>
        <p:spPr>
          <a:xfrm flipH="1">
            <a:off x="7976304" y="1553493"/>
            <a:ext cx="2209801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FBFA3F-BFF7-4763-91B7-49A1387EDC2B}"/>
              </a:ext>
            </a:extLst>
          </p:cNvPr>
          <p:cNvSpPr txBox="1"/>
          <p:nvPr/>
        </p:nvSpPr>
        <p:spPr>
          <a:xfrm>
            <a:off x="49034" y="0"/>
            <a:ext cx="12066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SMN2 and POMT2 are consistently called differentially spliced across all compound and dose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34639-CC0A-47B1-93BF-7E12087F2C38}"/>
              </a:ext>
            </a:extLst>
          </p:cNvPr>
          <p:cNvSpPr/>
          <p:nvPr/>
        </p:nvSpPr>
        <p:spPr>
          <a:xfrm>
            <a:off x="2506485" y="1528622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181 genes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7B023F-918E-41A5-9E3A-89F18EA68B6A}"/>
              </a:ext>
            </a:extLst>
          </p:cNvPr>
          <p:cNvSpPr/>
          <p:nvPr/>
        </p:nvSpPr>
        <p:spPr>
          <a:xfrm>
            <a:off x="5057775" y="1514486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403 genes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85687B-0D3B-4D3B-A299-44D8E570C047}"/>
              </a:ext>
            </a:extLst>
          </p:cNvPr>
          <p:cNvSpPr/>
          <p:nvPr/>
        </p:nvSpPr>
        <p:spPr>
          <a:xfrm>
            <a:off x="7791450" y="1496162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235 genes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78A7E-E96E-4096-B65F-C706B7A52C15}"/>
              </a:ext>
            </a:extLst>
          </p:cNvPr>
          <p:cNvSpPr/>
          <p:nvPr/>
        </p:nvSpPr>
        <p:spPr>
          <a:xfrm>
            <a:off x="1737315" y="5441159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No pathway enrichment for the uniquely spliced genes in x30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2042D4-AF01-4EB2-A0AF-54B0DD57DC14}"/>
              </a:ext>
            </a:extLst>
          </p:cNvPr>
          <p:cNvSpPr/>
          <p:nvPr/>
        </p:nvSpPr>
        <p:spPr>
          <a:xfrm>
            <a:off x="1796520" y="6128014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sym typeface="Wingdings" panose="05000000000000000000" pitchFamily="2" charset="2"/>
              </a:rPr>
              <a:t>Common genes per dose?</a:t>
            </a:r>
          </a:p>
        </p:txBody>
      </p:sp>
    </p:spTree>
    <p:extLst>
      <p:ext uri="{BB962C8B-B14F-4D97-AF65-F5344CB8AC3E}">
        <p14:creationId xmlns:p14="http://schemas.microsoft.com/office/powerpoint/2010/main" val="2635453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discrepancy is not fully explained by expression level difference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04DFB9-4F1D-4E57-9EEC-B7378857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5" y="1447800"/>
            <a:ext cx="2888763" cy="4562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7ABA0-B5CD-4911-A5E6-1529E362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13" y="1500190"/>
            <a:ext cx="3024991" cy="4738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BF2D67-98EE-4C5B-87E8-C82D5D6F6B5F}"/>
              </a:ext>
            </a:extLst>
          </p:cNvPr>
          <p:cNvSpPr txBox="1"/>
          <p:nvPr/>
        </p:nvSpPr>
        <p:spPr>
          <a:xfrm>
            <a:off x="3670580" y="1486771"/>
            <a:ext cx="80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TPM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CFCDE-2A31-4767-AE83-5C759B96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741" y="1869460"/>
            <a:ext cx="2320145" cy="414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B00BE-EF15-4E75-91BD-B5C559FB3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785" y="1838327"/>
            <a:ext cx="2582215" cy="4486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779A5-1492-46CC-9810-ED0796706500}"/>
              </a:ext>
            </a:extLst>
          </p:cNvPr>
          <p:cNvSpPr txBox="1"/>
          <p:nvPr/>
        </p:nvSpPr>
        <p:spPr>
          <a:xfrm>
            <a:off x="117906" y="1469204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721F5-8C80-4E26-83EC-568A3B0DABAF}"/>
              </a:ext>
            </a:extLst>
          </p:cNvPr>
          <p:cNvSpPr txBox="1"/>
          <p:nvPr/>
        </p:nvSpPr>
        <p:spPr>
          <a:xfrm>
            <a:off x="5914122" y="148908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19953-5538-4F78-AB57-1B3B8B700D6C}"/>
              </a:ext>
            </a:extLst>
          </p:cNvPr>
          <p:cNvSpPr txBox="1"/>
          <p:nvPr/>
        </p:nvSpPr>
        <p:spPr>
          <a:xfrm>
            <a:off x="9762450" y="1460590"/>
            <a:ext cx="979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TPM</a:t>
            </a:r>
          </a:p>
        </p:txBody>
      </p:sp>
    </p:spTree>
    <p:extLst>
      <p:ext uri="{BB962C8B-B14F-4D97-AF65-F5344CB8AC3E}">
        <p14:creationId xmlns:p14="http://schemas.microsoft.com/office/powerpoint/2010/main" val="143458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CE92C20-9BA0-4AF8-888B-A8CCE997A90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Parameters for thresholding to define </a:t>
            </a:r>
            <a:r>
              <a:rPr lang="en-US" sz="3600" b="1" u="sng" dirty="0">
                <a:solidFill>
                  <a:schemeClr val="bg1"/>
                </a:solidFill>
              </a:rPr>
              <a:t>d</a:t>
            </a:r>
            <a:r>
              <a:rPr lang="en-US" sz="3600" b="1" dirty="0">
                <a:solidFill>
                  <a:schemeClr val="bg1"/>
                </a:solidFill>
              </a:rPr>
              <a:t>ifferentially </a:t>
            </a:r>
            <a:r>
              <a:rPr lang="en-US" sz="3600" b="1" u="sng" dirty="0">
                <a:solidFill>
                  <a:schemeClr val="bg1"/>
                </a:solidFill>
              </a:rPr>
              <a:t>s</a:t>
            </a:r>
            <a:r>
              <a:rPr lang="en-US" sz="3600" b="1" dirty="0">
                <a:solidFill>
                  <a:schemeClr val="bg1"/>
                </a:solidFill>
              </a:rPr>
              <a:t>pliced </a:t>
            </a:r>
            <a:r>
              <a:rPr lang="en-US" sz="3600" b="1" u="sng" dirty="0">
                <a:solidFill>
                  <a:schemeClr val="bg1"/>
                </a:solidFill>
              </a:rPr>
              <a:t>g</a:t>
            </a:r>
            <a:r>
              <a:rPr lang="en-US" sz="3600" b="1" dirty="0">
                <a:solidFill>
                  <a:schemeClr val="bg1"/>
                </a:solidFill>
              </a:rPr>
              <a:t>enes (DSG):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3C2DF-A0C5-4218-AEB4-FDB45FDA952E}"/>
              </a:ext>
            </a:extLst>
          </p:cNvPr>
          <p:cNvSpPr txBox="1"/>
          <p:nvPr/>
        </p:nvSpPr>
        <p:spPr>
          <a:xfrm>
            <a:off x="762000" y="1676400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rMATS</a:t>
            </a:r>
            <a:r>
              <a:rPr lang="en-US" sz="2800" dirty="0">
                <a:solidFill>
                  <a:schemeClr val="bg1"/>
                </a:solidFill>
              </a:rPr>
              <a:t>: FDR&lt;0.05, 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Leafcutter: FDR&lt;0.05, 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Majiq: P(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) &gt; 0.90, E(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)&gt;0.30</a:t>
            </a:r>
          </a:p>
        </p:txBody>
      </p:sp>
    </p:spTree>
    <p:extLst>
      <p:ext uri="{BB962C8B-B14F-4D97-AF65-F5344CB8AC3E}">
        <p14:creationId xmlns:p14="http://schemas.microsoft.com/office/powerpoint/2010/main" val="258311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32D6B-93DC-46FF-B330-A17542216DF0}"/>
              </a:ext>
            </a:extLst>
          </p:cNvPr>
          <p:cNvSpPr txBox="1"/>
          <p:nvPr/>
        </p:nvSpPr>
        <p:spPr>
          <a:xfrm>
            <a:off x="0" y="0"/>
            <a:ext cx="1211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DSG list do not always agree across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E458B-D8ED-4E7E-9788-D15A2FF25861}"/>
              </a:ext>
            </a:extLst>
          </p:cNvPr>
          <p:cNvSpPr txBox="1"/>
          <p:nvPr/>
        </p:nvSpPr>
        <p:spPr>
          <a:xfrm>
            <a:off x="583237" y="5910923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colored = genes that has local spice event that passed the filter.</a:t>
            </a:r>
            <a:endParaRPr lang="en-US" sz="11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55EB8-08F2-4455-B281-2F8A81DFAF8E}"/>
              </a:ext>
            </a:extLst>
          </p:cNvPr>
          <p:cNvSpPr txBox="1"/>
          <p:nvPr/>
        </p:nvSpPr>
        <p:spPr>
          <a:xfrm>
            <a:off x="1802754" y="732563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76F12-B1D7-487C-B427-54C53C843474}"/>
              </a:ext>
            </a:extLst>
          </p:cNvPr>
          <p:cNvSpPr txBox="1"/>
          <p:nvPr/>
        </p:nvSpPr>
        <p:spPr>
          <a:xfrm rot="16200000">
            <a:off x="85716" y="1580669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GM24468D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94833-0FFE-4724-847D-721FE541BDE4}"/>
              </a:ext>
            </a:extLst>
          </p:cNvPr>
          <p:cNvSpPr txBox="1"/>
          <p:nvPr/>
        </p:nvSpPr>
        <p:spPr>
          <a:xfrm rot="16200000">
            <a:off x="-37475" y="324474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HNDS006_01C2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BEBB4-EA3B-41AA-A446-B2869C3285A0}"/>
              </a:ext>
            </a:extLst>
          </p:cNvPr>
          <p:cNvSpPr txBox="1"/>
          <p:nvPr/>
        </p:nvSpPr>
        <p:spPr>
          <a:xfrm rot="16200000">
            <a:off x="29638" y="4988257"/>
            <a:ext cx="154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HNDS0030_01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AED604-2C8F-449B-9D0E-2E480E4B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508" y="1101895"/>
            <a:ext cx="5804164" cy="49122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CC5516-B876-4704-956C-CB550FE8D202}"/>
              </a:ext>
            </a:extLst>
          </p:cNvPr>
          <p:cNvSpPr txBox="1"/>
          <p:nvPr/>
        </p:nvSpPr>
        <p:spPr>
          <a:xfrm>
            <a:off x="3347590" y="762411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040nM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C2A72-1F51-41F8-BFBC-F5BA7D5D3833}"/>
              </a:ext>
            </a:extLst>
          </p:cNvPr>
          <p:cNvSpPr txBox="1"/>
          <p:nvPr/>
        </p:nvSpPr>
        <p:spPr>
          <a:xfrm>
            <a:off x="4783698" y="762411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826E23-06FC-4832-BE2F-13EC88E5880B}"/>
              </a:ext>
            </a:extLst>
          </p:cNvPr>
          <p:cNvSpPr txBox="1"/>
          <p:nvPr/>
        </p:nvSpPr>
        <p:spPr>
          <a:xfrm>
            <a:off x="6155298" y="774079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400nM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7E0B3-937C-460D-9AA6-1F46F663231C}"/>
              </a:ext>
            </a:extLst>
          </p:cNvPr>
          <p:cNvSpPr/>
          <p:nvPr/>
        </p:nvSpPr>
        <p:spPr>
          <a:xfrm>
            <a:off x="8148190" y="1470046"/>
            <a:ext cx="40438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Genes in Leafcutter, 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not in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or Majiq: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Most un-annotated, as in fibroblast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E03F9-D354-418B-85A5-F69F85DC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510403"/>
            <a:ext cx="2967902" cy="26227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1CC525-D3F3-40C9-8867-7E9885FEB249}"/>
              </a:ext>
            </a:extLst>
          </p:cNvPr>
          <p:cNvSpPr/>
          <p:nvPr/>
        </p:nvSpPr>
        <p:spPr>
          <a:xfrm>
            <a:off x="7697472" y="762160"/>
            <a:ext cx="426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(1)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relies on annotation, while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    Leafcutter and Majiq do not.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7495E6-BDBD-428D-9835-209B0EF72182}"/>
              </a:ext>
            </a:extLst>
          </p:cNvPr>
          <p:cNvSpPr/>
          <p:nvPr/>
        </p:nvSpPr>
        <p:spPr>
          <a:xfrm>
            <a:off x="7686669" y="5378810"/>
            <a:ext cx="44260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(2)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detects intron retention, while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   Leafcutter does not.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However, this does not explain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-specific DSG (data not shown)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AD57D048-59F9-4EC0-9793-05DACCDDA8D7}"/>
              </a:ext>
            </a:extLst>
          </p:cNvPr>
          <p:cNvSpPr txBox="1"/>
          <p:nvPr/>
        </p:nvSpPr>
        <p:spPr>
          <a:xfrm>
            <a:off x="534036" y="6248400"/>
            <a:ext cx="6553200" cy="5232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sym typeface="Wingdings" panose="05000000000000000000" pitchFamily="2" charset="2"/>
              </a:rPr>
              <a:t> Take the UNION of all three packages</a:t>
            </a:r>
            <a:endParaRPr lang="en-US" sz="1600" b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615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DB72B-6F52-4B8D-8FDE-C5D76E35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83" y="1104359"/>
            <a:ext cx="341904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69CA8-67D9-4EB9-9CB5-4C3D0F0E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6" y="844050"/>
            <a:ext cx="1901882" cy="3500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BFA3F-BFF7-4763-91B7-49A1387EDC2B}"/>
              </a:ext>
            </a:extLst>
          </p:cNvPr>
          <p:cNvSpPr txBox="1"/>
          <p:nvPr/>
        </p:nvSpPr>
        <p:spPr>
          <a:xfrm>
            <a:off x="49034" y="0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iMN</a:t>
            </a:r>
            <a:r>
              <a:rPr lang="en-US" sz="3600" b="1" dirty="0">
                <a:solidFill>
                  <a:schemeClr val="bg1"/>
                </a:solidFill>
              </a:rPr>
              <a:t>: Common DSG across different cell lines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85687B-0D3B-4D3B-A299-44D8E570C047}"/>
              </a:ext>
            </a:extLst>
          </p:cNvPr>
          <p:cNvSpPr/>
          <p:nvPr/>
        </p:nvSpPr>
        <p:spPr>
          <a:xfrm>
            <a:off x="10210800" y="244422"/>
            <a:ext cx="1524000" cy="2585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GGCT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LARP7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PDXDC2P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POMT2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RP11-419C5.1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SENP6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SLC25A17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SMN2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STRN3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0FB0C2-4174-4CA8-86C3-66B0DF0F3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04" y="780031"/>
            <a:ext cx="1901881" cy="3583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1DF2F-C830-4199-9925-E1AEA1085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9290" y="780031"/>
            <a:ext cx="1922455" cy="35946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6A1B2A-60F3-430E-B530-70148BFF3BC7}"/>
              </a:ext>
            </a:extLst>
          </p:cNvPr>
          <p:cNvSpPr/>
          <p:nvPr/>
        </p:nvSpPr>
        <p:spPr>
          <a:xfrm>
            <a:off x="7175500" y="805431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Common genes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6EE06-AE45-4117-ABB3-A801AC4DAAC5}"/>
              </a:ext>
            </a:extLst>
          </p:cNvPr>
          <p:cNvSpPr/>
          <p:nvPr/>
        </p:nvSpPr>
        <p:spPr>
          <a:xfrm>
            <a:off x="10223500" y="2961481"/>
            <a:ext cx="1524000" cy="36933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ADAM17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SNAP23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WDR91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APLP2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CACNA1H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DENND5A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FAM162A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LIMCH1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MFN2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RAF1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RAPGEF1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SLC7A6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XRN2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F4F394-9106-49B0-BF81-3C8A64DF3C49}"/>
              </a:ext>
            </a:extLst>
          </p:cNvPr>
          <p:cNvCxnSpPr>
            <a:cxnSpLocks/>
          </p:cNvCxnSpPr>
          <p:nvPr/>
        </p:nvCxnSpPr>
        <p:spPr>
          <a:xfrm flipH="1">
            <a:off x="8938542" y="244422"/>
            <a:ext cx="1298302" cy="92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FC83F-E97C-4081-B9E0-474FA05CD1FF}"/>
              </a:ext>
            </a:extLst>
          </p:cNvPr>
          <p:cNvCxnSpPr>
            <a:cxnSpLocks/>
          </p:cNvCxnSpPr>
          <p:nvPr/>
        </p:nvCxnSpPr>
        <p:spPr>
          <a:xfrm flipH="1" flipV="1">
            <a:off x="8938542" y="1739901"/>
            <a:ext cx="1284958" cy="10771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2A299F-1C1E-4E31-9CF1-9F0683C86720}"/>
              </a:ext>
            </a:extLst>
          </p:cNvPr>
          <p:cNvCxnSpPr>
            <a:cxnSpLocks/>
          </p:cNvCxnSpPr>
          <p:nvPr/>
        </p:nvCxnSpPr>
        <p:spPr>
          <a:xfrm flipH="1" flipV="1">
            <a:off x="8953500" y="1854200"/>
            <a:ext cx="1270000" cy="1107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C90840-1D4C-4D1B-97A0-746BC43408C0}"/>
              </a:ext>
            </a:extLst>
          </p:cNvPr>
          <p:cNvCxnSpPr>
            <a:cxnSpLocks/>
          </p:cNvCxnSpPr>
          <p:nvPr/>
        </p:nvCxnSpPr>
        <p:spPr>
          <a:xfrm flipH="1" flipV="1">
            <a:off x="8953500" y="2679700"/>
            <a:ext cx="1270000" cy="3933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7E79ED-5E5F-4D4A-9455-8D368B047BC6}"/>
              </a:ext>
            </a:extLst>
          </p:cNvPr>
          <p:cNvSpPr txBox="1"/>
          <p:nvPr/>
        </p:nvSpPr>
        <p:spPr>
          <a:xfrm>
            <a:off x="7086600" y="617297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0,    11,     23,   </a:t>
            </a:r>
            <a:r>
              <a:rPr lang="en-US" b="1" dirty="0">
                <a:solidFill>
                  <a:schemeClr val="bg1"/>
                </a:solidFill>
              </a:rPr>
              <a:t>61 genes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BC246-166E-40DB-910F-B0465BB116A6}"/>
              </a:ext>
            </a:extLst>
          </p:cNvPr>
          <p:cNvSpPr txBox="1"/>
          <p:nvPr/>
        </p:nvSpPr>
        <p:spPr>
          <a:xfrm>
            <a:off x="707228" y="4808140"/>
            <a:ext cx="330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rMATS</a:t>
            </a:r>
            <a:r>
              <a:rPr lang="en-US" sz="1600" dirty="0">
                <a:solidFill>
                  <a:schemeClr val="bg1"/>
                </a:solidFill>
              </a:rPr>
              <a:t>: FDR&lt;0.05,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Leafcutter: FDR&lt;0.05,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Majiq: P(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) &gt; 0.90, E(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)&gt;0.30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    UNION of genes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2FD22-4FC9-4620-9971-89703CA1819C}"/>
              </a:ext>
            </a:extLst>
          </p:cNvPr>
          <p:cNvSpPr txBox="1"/>
          <p:nvPr/>
        </p:nvSpPr>
        <p:spPr>
          <a:xfrm>
            <a:off x="456346" y="6019082"/>
            <a:ext cx="5236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NB: DSG are not always consistent with increasing dose</a:t>
            </a:r>
          </a:p>
        </p:txBody>
      </p:sp>
    </p:spTree>
    <p:extLst>
      <p:ext uri="{BB962C8B-B14F-4D97-AF65-F5344CB8AC3E}">
        <p14:creationId xmlns:p14="http://schemas.microsoft.com/office/powerpoint/2010/main" val="52900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1B62917-8788-4E31-947E-18E305428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4" y="81928"/>
            <a:ext cx="11924580" cy="921045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Off-target splicing statistics for three compounds tested in SMA fibroblast and iPSC-MN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ED298D-0991-4498-B54D-307A2A4C9A3D}"/>
              </a:ext>
            </a:extLst>
          </p:cNvPr>
          <p:cNvSpPr/>
          <p:nvPr/>
        </p:nvSpPr>
        <p:spPr>
          <a:xfrm>
            <a:off x="219896" y="1121243"/>
            <a:ext cx="4399613" cy="5017476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B771CA-F930-4601-94A6-632CEF4F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023" y="2073173"/>
            <a:ext cx="2517903" cy="30378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04E4CA-567B-418C-8979-CB45CCBF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529" y="2168827"/>
            <a:ext cx="2618623" cy="306373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D0B9C23-323E-4720-B923-55EDDD889943}"/>
              </a:ext>
            </a:extLst>
          </p:cNvPr>
          <p:cNvSpPr/>
          <p:nvPr/>
        </p:nvSpPr>
        <p:spPr>
          <a:xfrm>
            <a:off x="303233" y="1171203"/>
            <a:ext cx="4195932" cy="83225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Fibroblast: more splice off-targets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are detected than reported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9A96E1-57E6-49BF-ABB2-0C92D29FC39B}"/>
              </a:ext>
            </a:extLst>
          </p:cNvPr>
          <p:cNvSpPr/>
          <p:nvPr/>
        </p:nvSpPr>
        <p:spPr>
          <a:xfrm>
            <a:off x="8917820" y="1156054"/>
            <a:ext cx="3275953" cy="88355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Fibroblast ≠ iPSC-MN: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~25% of DSG are shared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DE8D88-121F-4AD0-96EA-63B4942C2743}"/>
              </a:ext>
            </a:extLst>
          </p:cNvPr>
          <p:cNvSpPr/>
          <p:nvPr/>
        </p:nvSpPr>
        <p:spPr>
          <a:xfrm>
            <a:off x="5136777" y="1179835"/>
            <a:ext cx="3413112" cy="8186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iPSC-MN: ~40% off-targets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are cell-line specific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56E627-77A7-4304-9FEE-23C7B9047D3F}"/>
              </a:ext>
            </a:extLst>
          </p:cNvPr>
          <p:cNvSpPr/>
          <p:nvPr/>
        </p:nvSpPr>
        <p:spPr>
          <a:xfrm>
            <a:off x="9061057" y="3573086"/>
            <a:ext cx="2954588" cy="88355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Off-targets can have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mismatched motifs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415C35-3919-43B2-9732-6B8EE8B22832}"/>
              </a:ext>
            </a:extLst>
          </p:cNvPr>
          <p:cNvSpPr/>
          <p:nvPr/>
        </p:nvSpPr>
        <p:spPr>
          <a:xfrm>
            <a:off x="348079" y="5441692"/>
            <a:ext cx="4981992" cy="691915"/>
          </a:xfrm>
          <a:prstGeom prst="rect">
            <a:avLst/>
          </a:prstGeom>
        </p:spPr>
        <p:txBody>
          <a:bodyPr/>
          <a:lstStyle/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D8DC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Risdiplam has fewer off-targets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D8DC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than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srgbClr val="4D8DC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Branaplam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rgbClr val="4D8DC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D31048-75D3-4350-AD28-73018F6EDC75}"/>
              </a:ext>
            </a:extLst>
          </p:cNvPr>
          <p:cNvSpPr/>
          <p:nvPr/>
        </p:nvSpPr>
        <p:spPr>
          <a:xfrm rot="16200000">
            <a:off x="4566378" y="2221419"/>
            <a:ext cx="1065425" cy="49126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Cell lines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CF5D46-2262-4263-92D9-6955C6311078}"/>
              </a:ext>
            </a:extLst>
          </p:cNvPr>
          <p:cNvSpPr/>
          <p:nvPr/>
        </p:nvSpPr>
        <p:spPr>
          <a:xfrm>
            <a:off x="1595952" y="5192159"/>
            <a:ext cx="2738408" cy="32252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DSG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4E861C-357B-4634-978F-7B10E14CD798}"/>
              </a:ext>
            </a:extLst>
          </p:cNvPr>
          <p:cNvGrpSpPr/>
          <p:nvPr/>
        </p:nvGrpSpPr>
        <p:grpSpPr>
          <a:xfrm>
            <a:off x="2682062" y="2003454"/>
            <a:ext cx="2290287" cy="878041"/>
            <a:chOff x="3734459" y="1611064"/>
            <a:chExt cx="2168269" cy="6585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335193-4ECE-48FD-9BC7-F8F8D2C6AAC3}"/>
                </a:ext>
              </a:extLst>
            </p:cNvPr>
            <p:cNvSpPr/>
            <p:nvPr/>
          </p:nvSpPr>
          <p:spPr>
            <a:xfrm>
              <a:off x="3971318" y="1611064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Current expr only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EFDE5B0-9EA7-4716-B529-9E23D544D9D5}"/>
                </a:ext>
              </a:extLst>
            </p:cNvPr>
            <p:cNvSpPr/>
            <p:nvPr/>
          </p:nvSpPr>
          <p:spPr>
            <a:xfrm>
              <a:off x="3971318" y="1907409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Publication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[1]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only</a:t>
              </a:r>
              <a:endPara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|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dPSI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|&gt;0.3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71A705-E6BF-4B3C-9E2B-37EC6BA2D481}"/>
                </a:ext>
              </a:extLst>
            </p:cNvPr>
            <p:cNvSpPr/>
            <p:nvPr/>
          </p:nvSpPr>
          <p:spPr>
            <a:xfrm>
              <a:off x="3971317" y="1752298"/>
              <a:ext cx="939814" cy="240812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both</a:t>
              </a:r>
              <a:endPara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89EA0F-124E-440E-BE33-FBA054F677FB}"/>
                </a:ext>
              </a:extLst>
            </p:cNvPr>
            <p:cNvSpPr/>
            <p:nvPr/>
          </p:nvSpPr>
          <p:spPr>
            <a:xfrm>
              <a:off x="3870196" y="1695542"/>
              <a:ext cx="118214" cy="108078"/>
            </a:xfrm>
            <a:prstGeom prst="rect">
              <a:avLst/>
            </a:prstGeom>
            <a:solidFill>
              <a:srgbClr val="AB8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27E44CF-CFBC-4B5D-89FB-3B906C63CCB8}"/>
                </a:ext>
              </a:extLst>
            </p:cNvPr>
            <p:cNvSpPr/>
            <p:nvPr/>
          </p:nvSpPr>
          <p:spPr>
            <a:xfrm>
              <a:off x="3870196" y="1840931"/>
              <a:ext cx="118214" cy="108078"/>
            </a:xfrm>
            <a:prstGeom prst="rect">
              <a:avLst/>
            </a:prstGeom>
            <a:solidFill>
              <a:srgbClr val="8000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5F816C-BE22-4802-AA3B-78BB30470CB3}"/>
                </a:ext>
              </a:extLst>
            </p:cNvPr>
            <p:cNvSpPr/>
            <p:nvPr/>
          </p:nvSpPr>
          <p:spPr>
            <a:xfrm>
              <a:off x="3870196" y="1992542"/>
              <a:ext cx="118214" cy="108078"/>
            </a:xfrm>
            <a:prstGeom prst="rect">
              <a:avLst/>
            </a:prstGeom>
            <a:solidFill>
              <a:srgbClr val="CCB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2850E8-1FB0-4A62-80DB-763589271122}"/>
                </a:ext>
              </a:extLst>
            </p:cNvPr>
            <p:cNvSpPr/>
            <p:nvPr/>
          </p:nvSpPr>
          <p:spPr>
            <a:xfrm>
              <a:off x="3734459" y="1695542"/>
              <a:ext cx="118214" cy="108078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52CE51-983C-44D8-94D0-EEE62B437C57}"/>
                </a:ext>
              </a:extLst>
            </p:cNvPr>
            <p:cNvSpPr/>
            <p:nvPr/>
          </p:nvSpPr>
          <p:spPr>
            <a:xfrm>
              <a:off x="3734459" y="1840931"/>
              <a:ext cx="118214" cy="108078"/>
            </a:xfrm>
            <a:prstGeom prst="rect">
              <a:avLst/>
            </a:prstGeom>
            <a:solidFill>
              <a:srgbClr val="007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8A1898A-2F80-41BB-9F50-C75F4A4C86BF}"/>
                </a:ext>
              </a:extLst>
            </p:cNvPr>
            <p:cNvSpPr/>
            <p:nvPr/>
          </p:nvSpPr>
          <p:spPr>
            <a:xfrm>
              <a:off x="3734459" y="1992542"/>
              <a:ext cx="118214" cy="108078"/>
            </a:xfrm>
            <a:prstGeom prst="rect">
              <a:avLst/>
            </a:prstGeom>
            <a:solidFill>
              <a:srgbClr val="82FF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7392C7-9001-4662-8BB0-C6088D330B02}"/>
              </a:ext>
            </a:extLst>
          </p:cNvPr>
          <p:cNvGrpSpPr/>
          <p:nvPr/>
        </p:nvGrpSpPr>
        <p:grpSpPr>
          <a:xfrm>
            <a:off x="6457788" y="2028556"/>
            <a:ext cx="2554993" cy="899201"/>
            <a:chOff x="3924959" y="1621160"/>
            <a:chExt cx="1992242" cy="63947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3D62BA-F76E-4DFC-9860-0F9CD726B478}"/>
                </a:ext>
              </a:extLst>
            </p:cNvPr>
            <p:cNvSpPr/>
            <p:nvPr/>
          </p:nvSpPr>
          <p:spPr>
            <a:xfrm>
              <a:off x="3985792" y="1621160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Unique to cell line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3745A1-CC1E-4600-BD22-7F9697E71718}"/>
                </a:ext>
              </a:extLst>
            </p:cNvPr>
            <p:cNvSpPr/>
            <p:nvPr/>
          </p:nvSpPr>
          <p:spPr>
            <a:xfrm>
              <a:off x="3985792" y="1898451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all 3</a:t>
              </a:r>
              <a:endPara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C7F6D49-4EAA-4BA4-8FBE-D8F62FDF677A}"/>
                </a:ext>
              </a:extLst>
            </p:cNvPr>
            <p:cNvSpPr/>
            <p:nvPr/>
          </p:nvSpPr>
          <p:spPr>
            <a:xfrm>
              <a:off x="3985791" y="1760463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2 cell lines</a:t>
              </a:r>
              <a:endPara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616E58-B3F6-4AB9-857C-6BDA9C10B925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5D0318B-7033-4670-8B31-D1162A416B54}"/>
                </a:ext>
              </a:extLst>
            </p:cNvPr>
            <p:cNvSpPr/>
            <p:nvPr/>
          </p:nvSpPr>
          <p:spPr>
            <a:xfrm>
              <a:off x="3924959" y="1839260"/>
              <a:ext cx="118214" cy="10807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10CD4C1-D4D0-4E1A-9EE3-71D38633720E}"/>
                </a:ext>
              </a:extLst>
            </p:cNvPr>
            <p:cNvSpPr/>
            <p:nvPr/>
          </p:nvSpPr>
          <p:spPr>
            <a:xfrm>
              <a:off x="3924959" y="1975902"/>
              <a:ext cx="118214" cy="108077"/>
            </a:xfrm>
            <a:prstGeom prst="rect">
              <a:avLst/>
            </a:prstGeom>
            <a:solidFill>
              <a:srgbClr val="00B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B093F2-113D-4EC5-AC86-D4447D7926A7}"/>
              </a:ext>
            </a:extLst>
          </p:cNvPr>
          <p:cNvSpPr/>
          <p:nvPr/>
        </p:nvSpPr>
        <p:spPr>
          <a:xfrm>
            <a:off x="4931965" y="5436294"/>
            <a:ext cx="4081745" cy="1014861"/>
          </a:xfrm>
          <a:prstGeom prst="rect">
            <a:avLst/>
          </a:prstGeom>
        </p:spPr>
        <p:txBody>
          <a:bodyPr/>
          <a:lstStyle/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D8DC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off-targets 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4D8DC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similar to fibroblast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36573C1-CFD2-419E-B2A1-845427CE4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302" y="1820875"/>
            <a:ext cx="2424837" cy="102030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5D9415D-6E77-4F36-A0CC-2DC8485CE081}"/>
              </a:ext>
            </a:extLst>
          </p:cNvPr>
          <p:cNvSpPr/>
          <p:nvPr/>
        </p:nvSpPr>
        <p:spPr>
          <a:xfrm rot="16200000">
            <a:off x="522125" y="2218986"/>
            <a:ext cx="1297331" cy="85966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EAB75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BIO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EAB75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1790727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EAB75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B0F0C-DFCF-46EC-BDFF-983E5B22D4C9}"/>
              </a:ext>
            </a:extLst>
          </p:cNvPr>
          <p:cNvSpPr/>
          <p:nvPr/>
        </p:nvSpPr>
        <p:spPr>
          <a:xfrm rot="16200000">
            <a:off x="400192" y="4184979"/>
            <a:ext cx="1427357" cy="40331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8000CC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Branaplam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8000CC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E770EC-964E-4CCB-B85A-54A143CA94BA}"/>
              </a:ext>
            </a:extLst>
          </p:cNvPr>
          <p:cNvSpPr/>
          <p:nvPr/>
        </p:nvSpPr>
        <p:spPr>
          <a:xfrm rot="16200000">
            <a:off x="500348" y="3247063"/>
            <a:ext cx="1297328" cy="403319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CD66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Risdiplam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00CD6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0B9043-0165-4FDE-9549-2A8C604F707A}"/>
              </a:ext>
            </a:extLst>
          </p:cNvPr>
          <p:cNvSpPr/>
          <p:nvPr/>
        </p:nvSpPr>
        <p:spPr>
          <a:xfrm>
            <a:off x="5121905" y="2024797"/>
            <a:ext cx="408784" cy="49126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CCD679-7980-45F9-B68A-AE942FB18AAC}"/>
              </a:ext>
            </a:extLst>
          </p:cNvPr>
          <p:cNvSpPr/>
          <p:nvPr/>
        </p:nvSpPr>
        <p:spPr>
          <a:xfrm>
            <a:off x="5121905" y="2217819"/>
            <a:ext cx="408784" cy="49126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339E893-56BF-43FE-B0FF-14A6F5EEBF57}"/>
              </a:ext>
            </a:extLst>
          </p:cNvPr>
          <p:cNvSpPr/>
          <p:nvPr/>
        </p:nvSpPr>
        <p:spPr>
          <a:xfrm>
            <a:off x="5121905" y="2433739"/>
            <a:ext cx="408784" cy="49126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EFA4A6-E121-4D67-B83C-893E4FFB5F19}"/>
              </a:ext>
            </a:extLst>
          </p:cNvPr>
          <p:cNvSpPr/>
          <p:nvPr/>
        </p:nvSpPr>
        <p:spPr>
          <a:xfrm rot="5400000">
            <a:off x="5304879" y="2764046"/>
            <a:ext cx="408784" cy="36594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0000"/>
                    <a:lumOff val="4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BF7BFD-F1E1-4652-85CF-DED88786D17D}"/>
              </a:ext>
            </a:extLst>
          </p:cNvPr>
          <p:cNvSpPr/>
          <p:nvPr/>
        </p:nvSpPr>
        <p:spPr>
          <a:xfrm>
            <a:off x="5620693" y="5051795"/>
            <a:ext cx="2738408" cy="4912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DSG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14E85A-206C-4C99-8426-93DFDCE4059F}"/>
              </a:ext>
            </a:extLst>
          </p:cNvPr>
          <p:cNvGrpSpPr/>
          <p:nvPr/>
        </p:nvGrpSpPr>
        <p:grpSpPr>
          <a:xfrm>
            <a:off x="8956704" y="2689136"/>
            <a:ext cx="2544985" cy="865305"/>
            <a:chOff x="3924959" y="1613941"/>
            <a:chExt cx="1984438" cy="61537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6B31833-14EC-4BE8-923F-596674AFF315}"/>
                </a:ext>
              </a:extLst>
            </p:cNvPr>
            <p:cNvSpPr/>
            <p:nvPr/>
          </p:nvSpPr>
          <p:spPr>
            <a:xfrm>
              <a:off x="3977988" y="1613941"/>
              <a:ext cx="1931409" cy="350931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Fibroblast only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274D002-D1FA-443D-AA2D-FC5B81884812}"/>
                </a:ext>
              </a:extLst>
            </p:cNvPr>
            <p:cNvSpPr/>
            <p:nvPr/>
          </p:nvSpPr>
          <p:spPr>
            <a:xfrm>
              <a:off x="3977988" y="1867134"/>
              <a:ext cx="1931409" cy="36218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iPSC-MN only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63EA901-0DC6-4897-9DCC-DFC3351D9751}"/>
                </a:ext>
              </a:extLst>
            </p:cNvPr>
            <p:cNvSpPr/>
            <p:nvPr/>
          </p:nvSpPr>
          <p:spPr>
            <a:xfrm>
              <a:off x="3977987" y="1736679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Shared</a:t>
              </a:r>
              <a:endPara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E727DAC-6C11-41F3-833B-F37DDAD8B72A}"/>
                </a:ext>
              </a:extLst>
            </p:cNvPr>
            <p:cNvSpPr/>
            <p:nvPr/>
          </p:nvSpPr>
          <p:spPr>
            <a:xfrm>
              <a:off x="3924959" y="1695542"/>
              <a:ext cx="118214" cy="10807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706DDC4-ED93-46F3-885A-FC482C521E54}"/>
                </a:ext>
              </a:extLst>
            </p:cNvPr>
            <p:cNvSpPr/>
            <p:nvPr/>
          </p:nvSpPr>
          <p:spPr>
            <a:xfrm>
              <a:off x="3924959" y="1822696"/>
              <a:ext cx="118214" cy="108077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3D3645-484F-4BCF-9111-0656C97449EF}"/>
                </a:ext>
              </a:extLst>
            </p:cNvPr>
            <p:cNvSpPr/>
            <p:nvPr/>
          </p:nvSpPr>
          <p:spPr>
            <a:xfrm>
              <a:off x="3924959" y="1951833"/>
              <a:ext cx="118214" cy="108077"/>
            </a:xfrm>
            <a:prstGeom prst="rect">
              <a:avLst/>
            </a:prstGeom>
            <a:solidFill>
              <a:srgbClr val="00B3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9EC7F3C-5033-4362-AAB5-181F44A2DD1F}"/>
              </a:ext>
            </a:extLst>
          </p:cNvPr>
          <p:cNvSpPr/>
          <p:nvPr/>
        </p:nvSpPr>
        <p:spPr>
          <a:xfrm>
            <a:off x="10552896" y="2719259"/>
            <a:ext cx="1591579" cy="35560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DSG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2ABE865-5B84-4BB0-A5F7-2A4F47E6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671" y="4463170"/>
            <a:ext cx="1455420" cy="514351"/>
          </a:xfrm>
          <a:prstGeom prst="rect">
            <a:avLst/>
          </a:prstGeom>
          <a:ln w="25400"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8AF5EB-8B76-4500-B878-515685173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3760" y="5077788"/>
            <a:ext cx="1497331" cy="491491"/>
          </a:xfrm>
          <a:prstGeom prst="rect">
            <a:avLst/>
          </a:prstGeom>
          <a:ln w="25400"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967CA0-07E5-4A4C-8B29-D1EDA5EA9E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3771" y="5748221"/>
            <a:ext cx="1463040" cy="499111"/>
          </a:xfrm>
          <a:prstGeom prst="rect">
            <a:avLst/>
          </a:prstGeom>
          <a:ln w="25400">
            <a:noFill/>
          </a:ln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D90EDF0-1460-4A15-9B5A-B9A909C7E03B}"/>
              </a:ext>
            </a:extLst>
          </p:cNvPr>
          <p:cNvSpPr/>
          <p:nvPr/>
        </p:nvSpPr>
        <p:spPr>
          <a:xfrm>
            <a:off x="9613399" y="4172284"/>
            <a:ext cx="2124908" cy="3877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enriched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6B86685-99C6-4857-B247-602D42933CE5}"/>
              </a:ext>
            </a:extLst>
          </p:cNvPr>
          <p:cNvSpPr/>
          <p:nvPr/>
        </p:nvSpPr>
        <p:spPr>
          <a:xfrm>
            <a:off x="9707852" y="4870413"/>
            <a:ext cx="1660997" cy="3877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3-mismatch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39D687-5118-4193-ABE9-3431065507C4}"/>
              </a:ext>
            </a:extLst>
          </p:cNvPr>
          <p:cNvSpPr/>
          <p:nvPr/>
        </p:nvSpPr>
        <p:spPr>
          <a:xfrm>
            <a:off x="9667132" y="5481066"/>
            <a:ext cx="1660997" cy="3877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5-mismatch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B771100-7EDC-4FA7-809A-3E71E94EF2AA}"/>
              </a:ext>
            </a:extLst>
          </p:cNvPr>
          <p:cNvSpPr/>
          <p:nvPr/>
        </p:nvSpPr>
        <p:spPr>
          <a:xfrm>
            <a:off x="4751883" y="1097282"/>
            <a:ext cx="3892831" cy="5092924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AC2B2D8-5E18-4C6E-8FD6-97576C22591F}"/>
              </a:ext>
            </a:extLst>
          </p:cNvPr>
          <p:cNvSpPr/>
          <p:nvPr/>
        </p:nvSpPr>
        <p:spPr>
          <a:xfrm>
            <a:off x="8739693" y="1110868"/>
            <a:ext cx="3275953" cy="2418256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18B1896F-F2E7-447C-8902-E431DCDF20F2}"/>
              </a:ext>
            </a:extLst>
          </p:cNvPr>
          <p:cNvSpPr/>
          <p:nvPr/>
        </p:nvSpPr>
        <p:spPr>
          <a:xfrm>
            <a:off x="8736737" y="3579136"/>
            <a:ext cx="3275952" cy="2655496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E6E6703-9927-4F4E-B309-E04315F9E00E}"/>
              </a:ext>
            </a:extLst>
          </p:cNvPr>
          <p:cNvSpPr/>
          <p:nvPr/>
        </p:nvSpPr>
        <p:spPr>
          <a:xfrm>
            <a:off x="7390340" y="5756528"/>
            <a:ext cx="1305811" cy="4912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(*EC50)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0806CF-B95B-4D47-A824-D2E988E6BAF4}"/>
              </a:ext>
            </a:extLst>
          </p:cNvPr>
          <p:cNvSpPr/>
          <p:nvPr/>
        </p:nvSpPr>
        <p:spPr>
          <a:xfrm>
            <a:off x="2230047" y="5765264"/>
            <a:ext cx="3100024" cy="49126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</a:t>
            </a:r>
            <a:r>
              <a:rPr kumimoji="0" lang="en-US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Sivaramakhrisian</a:t>
            </a: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2017 </a:t>
            </a:r>
          </a:p>
        </p:txBody>
      </p:sp>
    </p:spTree>
    <p:extLst>
      <p:ext uri="{BB962C8B-B14F-4D97-AF65-F5344CB8AC3E}">
        <p14:creationId xmlns:p14="http://schemas.microsoft.com/office/powerpoint/2010/main" val="40516110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76200" y="39469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Near 5’SS, </a:t>
            </a:r>
            <a:r>
              <a:rPr lang="en-US" sz="3600" b="1" dirty="0" err="1">
                <a:solidFill>
                  <a:schemeClr val="bg1"/>
                </a:solidFill>
              </a:rPr>
              <a:t>AnGA|GTAAG</a:t>
            </a:r>
            <a:r>
              <a:rPr lang="en-US" sz="3600" b="1" dirty="0">
                <a:solidFill>
                  <a:schemeClr val="bg1"/>
                </a:solidFill>
              </a:rPr>
              <a:t> is found as enriched motif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501590" y="1143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Homer, background matched by ±5bp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961204" y="1881836"/>
            <a:ext cx="2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44369"/>
            <a:ext cx="2247149" cy="952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398735"/>
            <a:ext cx="2234699" cy="1020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465535"/>
            <a:ext cx="2209800" cy="1020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111252" y="2723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81030" y="359191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76200" y="479261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961203" y="5711906"/>
            <a:ext cx="498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(The other cell lines showed very similar results)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10" y="2344369"/>
            <a:ext cx="2329910" cy="1005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110" y="3350177"/>
            <a:ext cx="2329910" cy="10968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323" y="4412191"/>
            <a:ext cx="2329910" cy="11067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963966" y="604331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(±100bp also showed very similar result)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3015501"/>
            <a:ext cx="5062539" cy="12516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10878128" y="3956509"/>
            <a:ext cx="628072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10876328" y="3261831"/>
            <a:ext cx="67056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490541" y="844536"/>
            <a:ext cx="857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 +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, “Spliced Exon” from </a:t>
            </a:r>
            <a:r>
              <a:rPr lang="en-US" b="1" dirty="0" err="1">
                <a:solidFill>
                  <a:schemeClr val="bg1"/>
                </a:solidFill>
              </a:rPr>
              <a:t>rMATS</a:t>
            </a:r>
            <a:r>
              <a:rPr lang="en-US" b="1" dirty="0">
                <a:solidFill>
                  <a:schemeClr val="bg1"/>
                </a:solidFill>
              </a:rPr>
              <a:t> only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chemeClr val="bg1"/>
                </a:solidFill>
              </a:rPr>
              <a:t> ±5bp </a:t>
            </a:r>
            <a:r>
              <a:rPr lang="en-US" dirty="0">
                <a:solidFill>
                  <a:schemeClr val="bg1"/>
                </a:solidFill>
              </a:rPr>
              <a:t>from the end of the exon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3589478" y="1886958"/>
            <a:ext cx="2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331869" y="253305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comparison: </a:t>
            </a:r>
            <a:r>
              <a:rPr lang="en-US" dirty="0" err="1">
                <a:solidFill>
                  <a:schemeClr val="bg1"/>
                </a:solidFill>
              </a:rPr>
              <a:t>Sivaramakrishnan</a:t>
            </a:r>
            <a:r>
              <a:rPr lang="en-US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315200" y="450746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(“AAAAAGAAAGAAA” was not detected in the internal dataset)</a:t>
            </a:r>
          </a:p>
        </p:txBody>
      </p:sp>
    </p:spTree>
    <p:extLst>
      <p:ext uri="{BB962C8B-B14F-4D97-AF65-F5344CB8AC3E}">
        <p14:creationId xmlns:p14="http://schemas.microsoft.com/office/powerpoint/2010/main" val="65719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850348" y="2005014"/>
            <a:ext cx="7086600" cy="4700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47" y="2209800"/>
            <a:ext cx="2498733" cy="1610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712" y="2209800"/>
            <a:ext cx="2285343" cy="15969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57" y="3791979"/>
            <a:ext cx="2009775" cy="2771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263" y="3938716"/>
            <a:ext cx="2434367" cy="26593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5177925" y="604947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Campagne</a:t>
            </a:r>
            <a:r>
              <a:rPr lang="en-US" sz="1600" dirty="0"/>
              <a:t> 2019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249" y="2371298"/>
            <a:ext cx="1745962" cy="13742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36" y="4220425"/>
            <a:ext cx="21145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A-1G becomes an off-target only when canonical TAAG is not in place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5798974" y="837175"/>
            <a:ext cx="96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SMN-C5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69" y="4864970"/>
            <a:ext cx="1755507" cy="92979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872001" y="4522628"/>
            <a:ext cx="9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Risdiplam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958752" y="2116690"/>
            <a:ext cx="1142997" cy="2438400"/>
            <a:chOff x="6830795" y="2532472"/>
            <a:chExt cx="1142997" cy="24384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</a:t>
              </a:r>
              <a:r>
                <a:rPr lang="en-US" dirty="0" err="1">
                  <a:solidFill>
                    <a:schemeClr val="bg1"/>
                  </a:solidFill>
                </a:rPr>
                <a:t>AnGAGTAAG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539" y="2893343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8927" y="1761025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0121" y="4644698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0121" y="2335486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0352" y="3476093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4791" y="4053058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1285" y="5229598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2568101" y="572009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2558951" y="150281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38A6D2-1E6D-44F4-86D4-8CCE88B051D2}"/>
              </a:ext>
            </a:extLst>
          </p:cNvPr>
          <p:cNvSpPr/>
          <p:nvPr/>
        </p:nvSpPr>
        <p:spPr>
          <a:xfrm>
            <a:off x="2955430" y="1530350"/>
            <a:ext cx="241926" cy="3051133"/>
          </a:xfrm>
          <a:custGeom>
            <a:avLst/>
            <a:gdLst>
              <a:gd name="connsiteX0" fmla="*/ 108525 w 241926"/>
              <a:gd name="connsiteY0" fmla="*/ 0 h 3051133"/>
              <a:gd name="connsiteX1" fmla="*/ 239364 w 241926"/>
              <a:gd name="connsiteY1" fmla="*/ 0 h 3051133"/>
              <a:gd name="connsiteX2" fmla="*/ 239364 w 241926"/>
              <a:gd name="connsiteY2" fmla="*/ 1951158 h 3051133"/>
              <a:gd name="connsiteX3" fmla="*/ 241926 w 241926"/>
              <a:gd name="connsiteY3" fmla="*/ 1951437 h 3051133"/>
              <a:gd name="connsiteX4" fmla="*/ 122170 w 241926"/>
              <a:gd name="connsiteY4" fmla="*/ 3051133 h 3051133"/>
              <a:gd name="connsiteX5" fmla="*/ 0 w 241926"/>
              <a:gd name="connsiteY5" fmla="*/ 3037828 h 3051133"/>
              <a:gd name="connsiteX6" fmla="*/ 116172 w 241926"/>
              <a:gd name="connsiteY6" fmla="*/ 1971053 h 3051133"/>
              <a:gd name="connsiteX7" fmla="*/ 108525 w 241926"/>
              <a:gd name="connsiteY7" fmla="*/ 1971053 h 305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926" h="3051133">
                <a:moveTo>
                  <a:pt x="108525" y="0"/>
                </a:moveTo>
                <a:lnTo>
                  <a:pt x="239364" y="0"/>
                </a:lnTo>
                <a:lnTo>
                  <a:pt x="239364" y="1951158"/>
                </a:lnTo>
                <a:lnTo>
                  <a:pt x="241926" y="1951437"/>
                </a:lnTo>
                <a:lnTo>
                  <a:pt x="122170" y="3051133"/>
                </a:lnTo>
                <a:lnTo>
                  <a:pt x="0" y="3037828"/>
                </a:lnTo>
                <a:lnTo>
                  <a:pt x="116172" y="1971053"/>
                </a:lnTo>
                <a:lnTo>
                  <a:pt x="108525" y="1971053"/>
                </a:lnTo>
                <a:close/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505348" y="6184763"/>
            <a:ext cx="412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 splicing of off-targets with mismatches might have different structure with compound-bound form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750E7D-1EEB-441A-986C-A2DC140B853B}"/>
              </a:ext>
            </a:extLst>
          </p:cNvPr>
          <p:cNvCxnSpPr/>
          <p:nvPr/>
        </p:nvCxnSpPr>
        <p:spPr>
          <a:xfrm flipH="1">
            <a:off x="3505200" y="1371600"/>
            <a:ext cx="838200" cy="62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BEFB13-4083-42B3-BE1E-967719F18F38}"/>
              </a:ext>
            </a:extLst>
          </p:cNvPr>
          <p:cNvSpPr txBox="1"/>
          <p:nvPr/>
        </p:nvSpPr>
        <p:spPr>
          <a:xfrm>
            <a:off x="4226677" y="1179493"/>
            <a:ext cx="6593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Probably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GGTnnn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became a weak binding site as it lost AAG to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nnn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, and splicing on this weak site can be enhanced by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. If the sequence were GGTAAG, it would have been spliced well to begin with, just like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Campagne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paper. (Sue Swalley)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1C6E3E-9A7F-47ED-856E-B7C784A2EFEB}"/>
              </a:ext>
            </a:extLst>
          </p:cNvPr>
          <p:cNvSpPr/>
          <p:nvPr/>
        </p:nvSpPr>
        <p:spPr>
          <a:xfrm>
            <a:off x="6096000" y="3111475"/>
            <a:ext cx="381000" cy="39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FCBBCD-627C-48F9-988D-C191A8D0BC93}"/>
              </a:ext>
            </a:extLst>
          </p:cNvPr>
          <p:cNvSpPr/>
          <p:nvPr/>
        </p:nvSpPr>
        <p:spPr>
          <a:xfrm>
            <a:off x="2955431" y="4568178"/>
            <a:ext cx="130670" cy="131851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6B212CC-4D0C-40FA-B22C-8F06901E495C}"/>
              </a:ext>
            </a:extLst>
          </p:cNvPr>
          <p:cNvSpPr/>
          <p:nvPr/>
        </p:nvSpPr>
        <p:spPr>
          <a:xfrm flipH="1">
            <a:off x="3096477" y="4025688"/>
            <a:ext cx="110194" cy="1868186"/>
          </a:xfrm>
          <a:custGeom>
            <a:avLst/>
            <a:gdLst>
              <a:gd name="connsiteX0" fmla="*/ 9317 w 110194"/>
              <a:gd name="connsiteY0" fmla="*/ 0 h 1868186"/>
              <a:gd name="connsiteX1" fmla="*/ 9317 w 110194"/>
              <a:gd name="connsiteY1" fmla="*/ 549668 h 1868186"/>
              <a:gd name="connsiteX2" fmla="*/ 0 w 110194"/>
              <a:gd name="connsiteY2" fmla="*/ 549668 h 1868186"/>
              <a:gd name="connsiteX3" fmla="*/ 0 w 110194"/>
              <a:gd name="connsiteY3" fmla="*/ 1868186 h 1868186"/>
              <a:gd name="connsiteX4" fmla="*/ 110192 w 110194"/>
              <a:gd name="connsiteY4" fmla="*/ 1868186 h 1868186"/>
              <a:gd name="connsiteX5" fmla="*/ 110192 w 110194"/>
              <a:gd name="connsiteY5" fmla="*/ 553709 h 1868186"/>
              <a:gd name="connsiteX6" fmla="*/ 110194 w 110194"/>
              <a:gd name="connsiteY6" fmla="*/ 553709 h 1868186"/>
              <a:gd name="connsiteX7" fmla="*/ 110192 w 110194"/>
              <a:gd name="connsiteY7" fmla="*/ 553698 h 1868186"/>
              <a:gd name="connsiteX8" fmla="*/ 110192 w 110194"/>
              <a:gd name="connsiteY8" fmla="*/ 549668 h 1868186"/>
              <a:gd name="connsiteX9" fmla="*/ 109458 w 110194"/>
              <a:gd name="connsiteY9" fmla="*/ 549668 h 186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194" h="1868186">
                <a:moveTo>
                  <a:pt x="9317" y="0"/>
                </a:moveTo>
                <a:lnTo>
                  <a:pt x="9317" y="549668"/>
                </a:lnTo>
                <a:lnTo>
                  <a:pt x="0" y="549668"/>
                </a:lnTo>
                <a:lnTo>
                  <a:pt x="0" y="1868186"/>
                </a:lnTo>
                <a:lnTo>
                  <a:pt x="110192" y="1868186"/>
                </a:lnTo>
                <a:lnTo>
                  <a:pt x="110192" y="553709"/>
                </a:lnTo>
                <a:lnTo>
                  <a:pt x="110194" y="553709"/>
                </a:lnTo>
                <a:lnTo>
                  <a:pt x="110192" y="553698"/>
                </a:lnTo>
                <a:lnTo>
                  <a:pt x="110192" y="549668"/>
                </a:lnTo>
                <a:lnTo>
                  <a:pt x="109458" y="549668"/>
                </a:lnTo>
                <a:close/>
              </a:path>
            </a:pathLst>
          </a:custGeom>
          <a:noFill/>
          <a:ln w="19050">
            <a:solidFill>
              <a:srgbClr val="9F8B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0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DFCA74-D090-4F79-8E01-E21C75600A5B}"/>
              </a:ext>
            </a:extLst>
          </p:cNvPr>
          <p:cNvSpPr txBox="1"/>
          <p:nvPr/>
        </p:nvSpPr>
        <p:spPr>
          <a:xfrm>
            <a:off x="76200" y="1051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Genes with mismatches often have high PSI in DMSO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831CB7B-FD44-4B44-A3F6-BA2C37AB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78" y="1600200"/>
            <a:ext cx="2971800" cy="2971800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996C163-ECBE-4DA5-B52F-2AADBB6C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31" y="1602828"/>
            <a:ext cx="2971800" cy="297180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FB89DAF-F68A-4F8B-935E-D8F3CCD63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83" y="1600200"/>
            <a:ext cx="2971800" cy="297180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2B461FF-5995-43C4-9E81-C82533EBF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2971800" cy="2971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0192E6-D446-4438-A27A-747612CFB252}"/>
              </a:ext>
            </a:extLst>
          </p:cNvPr>
          <p:cNvSpPr/>
          <p:nvPr/>
        </p:nvSpPr>
        <p:spPr>
          <a:xfrm>
            <a:off x="457200" y="1179847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 from HNDS0030-01 cell 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CCE42-ED49-4B67-BD9C-88B965918A97}"/>
              </a:ext>
            </a:extLst>
          </p:cNvPr>
          <p:cNvSpPr/>
          <p:nvPr/>
        </p:nvSpPr>
        <p:spPr>
          <a:xfrm>
            <a:off x="5173719" y="1753874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(1x EC50)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8BA1E0-D9A0-4E88-9C0A-4079A7803379}"/>
              </a:ext>
            </a:extLst>
          </p:cNvPr>
          <p:cNvSpPr/>
          <p:nvPr/>
        </p:nvSpPr>
        <p:spPr>
          <a:xfrm>
            <a:off x="11049000" y="1760113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(10x EC50)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426DB7-27B4-4457-A4EB-D1BB3EC2ADBE}"/>
              </a:ext>
            </a:extLst>
          </p:cNvPr>
          <p:cNvSpPr/>
          <p:nvPr/>
        </p:nvSpPr>
        <p:spPr>
          <a:xfrm rot="16200000">
            <a:off x="10767096" y="3509632"/>
            <a:ext cx="1371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Num.mismatch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FD442F-04B8-49C6-9641-92991764F534}"/>
              </a:ext>
            </a:extLst>
          </p:cNvPr>
          <p:cNvSpPr/>
          <p:nvPr/>
        </p:nvSpPr>
        <p:spPr>
          <a:xfrm>
            <a:off x="9906000" y="2590800"/>
            <a:ext cx="883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=0.3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DCB2C-973E-4660-B96A-2C10FF732EC6}"/>
              </a:ext>
            </a:extLst>
          </p:cNvPr>
          <p:cNvSpPr/>
          <p:nvPr/>
        </p:nvSpPr>
        <p:spPr>
          <a:xfrm>
            <a:off x="10415485" y="3355743"/>
            <a:ext cx="883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dPSI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=-0.3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A963D-38CC-4022-993F-C4C42AA40628}"/>
              </a:ext>
            </a:extLst>
          </p:cNvPr>
          <p:cNvSpPr/>
          <p:nvPr/>
        </p:nvSpPr>
        <p:spPr>
          <a:xfrm>
            <a:off x="10814574" y="4264223"/>
            <a:ext cx="883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(DMSO)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754F72-926B-4DA2-ACB5-DE5B54A7F8ED}"/>
              </a:ext>
            </a:extLst>
          </p:cNvPr>
          <p:cNvSpPr/>
          <p:nvPr/>
        </p:nvSpPr>
        <p:spPr>
          <a:xfrm rot="16200000">
            <a:off x="8592170" y="2212991"/>
            <a:ext cx="9908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risdiplam</a:t>
            </a:r>
            <a:r>
              <a:rPr lang="en-US" sz="14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329ED1-03D5-4E06-B812-36AA8ABEEA3F}"/>
              </a:ext>
            </a:extLst>
          </p:cNvPr>
          <p:cNvSpPr/>
          <p:nvPr/>
        </p:nvSpPr>
        <p:spPr>
          <a:xfrm>
            <a:off x="212502" y="4806487"/>
            <a:ext cx="117669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Many of genes with &lt; 2 mismatches (</a:t>
            </a:r>
            <a:r>
              <a:rPr lang="en-US" dirty="0">
                <a:solidFill>
                  <a:srgbClr val="4141FF"/>
                </a:solidFill>
              </a:rPr>
              <a:t>blue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5C83"/>
                </a:solidFill>
              </a:rPr>
              <a:t>teal</a:t>
            </a:r>
            <a:r>
              <a:rPr lang="en-US" dirty="0">
                <a:solidFill>
                  <a:schemeClr val="bg1"/>
                </a:solidFill>
              </a:rPr>
              <a:t> ) have </a:t>
            </a:r>
            <a:r>
              <a:rPr lang="en-US" dirty="0" err="1">
                <a:solidFill>
                  <a:schemeClr val="bg1"/>
                </a:solidFill>
              </a:rPr>
              <a:t>PSI_ref</a:t>
            </a:r>
            <a:r>
              <a:rPr lang="en-US" dirty="0">
                <a:solidFill>
                  <a:schemeClr val="bg1"/>
                </a:solidFill>
              </a:rPr>
              <a:t>&lt;0.5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(1.1) Genes with &lt;2 mismatches often have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&gt;0.3  (as in slide 18)</a:t>
            </a:r>
          </a:p>
          <a:p>
            <a:pPr marL="342900" indent="-342900">
              <a:buAutoNum type="arabicParenBoth"/>
            </a:pPr>
            <a:r>
              <a:rPr lang="en-US" dirty="0">
                <a:solidFill>
                  <a:schemeClr val="bg1"/>
                </a:solidFill>
              </a:rPr>
              <a:t>Most of the genes with &gt;3 mismatches (</a:t>
            </a:r>
            <a:r>
              <a:rPr lang="en-US" dirty="0" err="1">
                <a:solidFill>
                  <a:srgbClr val="FFDFAC"/>
                </a:solidFill>
              </a:rPr>
              <a:t>orange</a:t>
            </a:r>
            <a:r>
              <a:rPr lang="en-US" dirty="0" err="1">
                <a:solidFill>
                  <a:schemeClr val="bg1"/>
                </a:solidFill>
              </a:rPr>
              <a:t>~</a:t>
            </a:r>
            <a:r>
              <a:rPr lang="en-US" dirty="0" err="1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 have </a:t>
            </a:r>
            <a:r>
              <a:rPr lang="en-US" dirty="0" err="1">
                <a:solidFill>
                  <a:schemeClr val="bg1"/>
                </a:solidFill>
              </a:rPr>
              <a:t>PSI_ref</a:t>
            </a:r>
            <a:r>
              <a:rPr lang="en-US" dirty="0">
                <a:solidFill>
                  <a:schemeClr val="bg1"/>
                </a:solidFill>
              </a:rPr>
              <a:t> &gt; 0.8, hence only have ~0.2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room to change. </a:t>
            </a:r>
          </a:p>
          <a:p>
            <a:r>
              <a:rPr lang="en-US" dirty="0">
                <a:solidFill>
                  <a:schemeClr val="bg1"/>
                </a:solidFill>
              </a:rPr>
              <a:t>        (2.1) This is consistent with “G|GT” – the ‘canonical’ site -  that appears for genes with &gt; 3 mismatches.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(2.2) At 10x EC50, some of genes with &gt;3 matches also have low </a:t>
            </a:r>
            <a:r>
              <a:rPr lang="en-US" dirty="0" err="1">
                <a:solidFill>
                  <a:schemeClr val="bg1"/>
                </a:solidFill>
              </a:rPr>
              <a:t>PSI_ref</a:t>
            </a:r>
            <a:r>
              <a:rPr lang="en-US" dirty="0">
                <a:solidFill>
                  <a:schemeClr val="bg1"/>
                </a:solidFill>
              </a:rPr>
              <a:t>, and low </a:t>
            </a:r>
            <a:r>
              <a:rPr lang="en-US" dirty="0" err="1">
                <a:solidFill>
                  <a:schemeClr val="bg1"/>
                </a:solidFill>
              </a:rPr>
              <a:t>PSI_alt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1524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Available data sets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8A7DB-23DD-9AB1-4942-066F7D5FC193}"/>
              </a:ext>
            </a:extLst>
          </p:cNvPr>
          <p:cNvSpPr/>
          <p:nvPr/>
        </p:nvSpPr>
        <p:spPr>
          <a:xfrm>
            <a:off x="304800" y="914400"/>
            <a:ext cx="10669568" cy="518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TST11354: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Fibroblast from SMA patient: GM03813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BIO90727, LIM070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Branaplam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RG7916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Risdiplam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and DMSO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1x, 3x, 10x, 30x EC50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24-hour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hg19noSMN2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TST11451: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iPSC-derived motor neurons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from SMA patient lines: GM24468D, HNDS0030_01, HNDS006_01C2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RG7916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Risdiplam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), and DMSO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0.1x, 1x, 3x, 10x EC50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24-hour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hg19noSMN2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TST11742: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iPSC-derived motor neurons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from SMA patient lines: GM24468D, HNDS0030_01, HNDS006_01C2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RGX-71083 (Skyhawk, but please leave this out),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Risdiplam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TEC1, and DMSO.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1x, 3x, 5x, and 10x EC50.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24-hour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hg19noSMN2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69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12821" y="95616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Available data sets (cont’d)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8A7DB-23DD-9AB1-4942-066F7D5FC193}"/>
              </a:ext>
            </a:extLst>
          </p:cNvPr>
          <p:cNvSpPr/>
          <p:nvPr/>
        </p:nvSpPr>
        <p:spPr>
          <a:xfrm>
            <a:off x="152400" y="685800"/>
            <a:ext cx="11887200" cy="5943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TST11718: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     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(7189L),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(CR001), NGN2, SHSY5Y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Cycloheximide vs DMSO treated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cytoplasmic, nucleus, and total cell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GRCh38.v34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TST11726: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NGN2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~90 compounds, and DMSO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10uM concentration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GRCh38.v34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TST11872: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iPSC and NGN2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10 compounds for HTT program, and DMSO (3 internal, 4 competitor benchmark,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Risdiplam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Branaplam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 doses per compound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GRCh38.v34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TST11955: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iPSC and NGN2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11 compounds for HTT program, and DMSO (9 internal, 2 competitor benchmark)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 doses per compound:  3x and 10x EC50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GRCh38.v34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TST12086: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iPSC, NGN2, and SHSY5Y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7 compounds for HTT program, and DMSO (4 internal, 3 competitor benchmark)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2 doses per compound:  3x and 10x EC50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B8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reference: GRCh38.v34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5B8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9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CF253-2320-429F-9F8F-42CAE0797E78}"/>
              </a:ext>
            </a:extLst>
          </p:cNvPr>
          <p:cNvSpPr txBox="1"/>
          <p:nvPr/>
        </p:nvSpPr>
        <p:spPr>
          <a:xfrm>
            <a:off x="685800" y="871597"/>
            <a:ext cx="5257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Splicing analysis and the pipeline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Matt Ryals (BSSI)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Kai Hu     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Eric Marshall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Jessica Hurt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Ellen Tsai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RNA-seq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Ravi Challa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Mei Liu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Thomas Carlile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Chao Sun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007FF-1A79-4326-A4A5-8CF7ADBAB22F}"/>
              </a:ext>
            </a:extLst>
          </p:cNvPr>
          <p:cNvSpPr txBox="1"/>
          <p:nvPr/>
        </p:nvSpPr>
        <p:spPr>
          <a:xfrm>
            <a:off x="76200" y="54114"/>
            <a:ext cx="90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Acknowledgment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F2FC54-4270-4511-A7F1-E47C02643FE6}"/>
              </a:ext>
            </a:extLst>
          </p:cNvPr>
          <p:cNvSpPr txBox="1"/>
          <p:nvPr/>
        </p:nvSpPr>
        <p:spPr>
          <a:xfrm>
            <a:off x="6103558" y="883789"/>
            <a:ext cx="297865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Cells and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Paige Cundiff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Mercedes Beyna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Susanne Swalley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814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Supplementary Material</a:t>
            </a:r>
          </a:p>
        </p:txBody>
      </p:sp>
    </p:spTree>
    <p:extLst>
      <p:ext uri="{BB962C8B-B14F-4D97-AF65-F5344CB8AC3E}">
        <p14:creationId xmlns:p14="http://schemas.microsoft.com/office/powerpoint/2010/main" val="418593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721114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DSG Results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4DFB9-4F1D-4E57-9EEC-B7378857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" y="1524000"/>
            <a:ext cx="2888763" cy="456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087B72-C6AF-4F5E-9DD5-028B3A75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524000"/>
            <a:ext cx="2677374" cy="47388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6E5410F-D6AC-4734-99B5-C60FAEA9FFC1}"/>
              </a:ext>
            </a:extLst>
          </p:cNvPr>
          <p:cNvSpPr txBox="1"/>
          <p:nvPr/>
        </p:nvSpPr>
        <p:spPr>
          <a:xfrm>
            <a:off x="7391400" y="151759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400nM, Fib 715nM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Comparison of iPSC-MN(common)+RG, </a:t>
            </a:r>
            <a:r>
              <a:rPr lang="en-US" sz="3600" b="1" dirty="0" err="1">
                <a:solidFill>
                  <a:schemeClr val="bg1"/>
                </a:solidFill>
              </a:rPr>
              <a:t>Fibroblast+RG</a:t>
            </a:r>
            <a:r>
              <a:rPr lang="en-US" sz="3600" b="1" dirty="0">
                <a:solidFill>
                  <a:schemeClr val="bg1"/>
                </a:solidFill>
              </a:rPr>
              <a:t>, 4 SMA vs 4 ctrl (GSE108094) : only a few genes overlap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ABA0-B5CD-4911-A5E6-1529E362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208" y="1533144"/>
            <a:ext cx="3024991" cy="47388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A84CB8-1843-424D-8E61-A6FF77BFC01A}"/>
              </a:ext>
            </a:extLst>
          </p:cNvPr>
          <p:cNvSpPr txBox="1"/>
          <p:nvPr/>
        </p:nvSpPr>
        <p:spPr>
          <a:xfrm>
            <a:off x="6283211" y="1974980"/>
            <a:ext cx="975407" cy="7078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APLP2</a:t>
            </a:r>
          </a:p>
          <a:p>
            <a:r>
              <a:rPr lang="en-US" sz="2000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8F145-298A-46C5-9C13-4EC541D74183}"/>
              </a:ext>
            </a:extLst>
          </p:cNvPr>
          <p:cNvSpPr/>
          <p:nvPr/>
        </p:nvSpPr>
        <p:spPr>
          <a:xfrm>
            <a:off x="10587275" y="1805702"/>
            <a:ext cx="838200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APLP2</a:t>
            </a:r>
          </a:p>
          <a:p>
            <a:r>
              <a:rPr lang="en-US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62979-B881-4FBC-9D9D-CF40CAFDF66E}"/>
              </a:ext>
            </a:extLst>
          </p:cNvPr>
          <p:cNvSpPr txBox="1"/>
          <p:nvPr/>
        </p:nvSpPr>
        <p:spPr>
          <a:xfrm>
            <a:off x="171096" y="6189605"/>
            <a:ext cx="8954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There are ~25% overlap between fibroblast and iPSC-MN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Off-targets of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is probably NOT due to SMN normalization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AA971-C246-4534-A8ED-8532E755A119}"/>
              </a:ext>
            </a:extLst>
          </p:cNvPr>
          <p:cNvSpPr txBox="1"/>
          <p:nvPr/>
        </p:nvSpPr>
        <p:spPr>
          <a:xfrm>
            <a:off x="6293712" y="3913054"/>
            <a:ext cx="97540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FOXM1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5D7040-7B36-4F68-A0C8-1BD0363B3642}"/>
              </a:ext>
            </a:extLst>
          </p:cNvPr>
          <p:cNvSpPr/>
          <p:nvPr/>
        </p:nvSpPr>
        <p:spPr>
          <a:xfrm>
            <a:off x="10587275" y="2901047"/>
            <a:ext cx="957025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CERS5</a:t>
            </a:r>
          </a:p>
          <a:p>
            <a:r>
              <a:rPr lang="en-US" dirty="0">
                <a:solidFill>
                  <a:schemeClr val="bg1"/>
                </a:solidFill>
              </a:rPr>
              <a:t>PPHLN1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C9FA7-EE2E-4019-A0AF-C48976D0C97E}"/>
              </a:ext>
            </a:extLst>
          </p:cNvPr>
          <p:cNvSpPr/>
          <p:nvPr/>
        </p:nvSpPr>
        <p:spPr>
          <a:xfrm>
            <a:off x="10587275" y="3996392"/>
            <a:ext cx="957025" cy="12003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CFAP70</a:t>
            </a:r>
          </a:p>
          <a:p>
            <a:r>
              <a:rPr lang="en-US" dirty="0">
                <a:solidFill>
                  <a:schemeClr val="bg1"/>
                </a:solidFill>
              </a:rPr>
              <a:t>CTNS</a:t>
            </a:r>
          </a:p>
          <a:p>
            <a:r>
              <a:rPr lang="en-US" dirty="0">
                <a:solidFill>
                  <a:schemeClr val="bg1"/>
                </a:solidFill>
              </a:rPr>
              <a:t>ENAH</a:t>
            </a:r>
          </a:p>
          <a:p>
            <a:r>
              <a:rPr lang="en-US" dirty="0">
                <a:solidFill>
                  <a:schemeClr val="bg1"/>
                </a:solidFill>
              </a:rPr>
              <a:t>FOXM1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8468B-BABC-488F-8111-44366FE59C99}"/>
              </a:ext>
            </a:extLst>
          </p:cNvPr>
          <p:cNvCxnSpPr>
            <a:cxnSpLocks/>
          </p:cNvCxnSpPr>
          <p:nvPr/>
        </p:nvCxnSpPr>
        <p:spPr>
          <a:xfrm flipH="1">
            <a:off x="5638800" y="1974980"/>
            <a:ext cx="6549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72F3CD-F7DF-44C8-8151-8EB9876D71D6}"/>
              </a:ext>
            </a:extLst>
          </p:cNvPr>
          <p:cNvCxnSpPr>
            <a:cxnSpLocks/>
          </p:cNvCxnSpPr>
          <p:nvPr/>
        </p:nvCxnSpPr>
        <p:spPr>
          <a:xfrm flipH="1" flipV="1">
            <a:off x="5633550" y="2210681"/>
            <a:ext cx="660162" cy="4516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8B647F-390D-45B4-9187-F30B70E8F5E8}"/>
              </a:ext>
            </a:extLst>
          </p:cNvPr>
          <p:cNvCxnSpPr>
            <a:cxnSpLocks/>
          </p:cNvCxnSpPr>
          <p:nvPr/>
        </p:nvCxnSpPr>
        <p:spPr>
          <a:xfrm flipH="1" flipV="1">
            <a:off x="5568208" y="4105415"/>
            <a:ext cx="715003" cy="76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81843-A414-4BC2-A01D-E0B7DA073831}"/>
              </a:ext>
            </a:extLst>
          </p:cNvPr>
          <p:cNvCxnSpPr>
            <a:cxnSpLocks/>
          </p:cNvCxnSpPr>
          <p:nvPr/>
        </p:nvCxnSpPr>
        <p:spPr>
          <a:xfrm flipH="1">
            <a:off x="9561012" y="1805702"/>
            <a:ext cx="1026263" cy="196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E54FAF-0666-4741-B5E7-6A295569FCDB}"/>
              </a:ext>
            </a:extLst>
          </p:cNvPr>
          <p:cNvCxnSpPr>
            <a:cxnSpLocks/>
          </p:cNvCxnSpPr>
          <p:nvPr/>
        </p:nvCxnSpPr>
        <p:spPr>
          <a:xfrm flipH="1" flipV="1">
            <a:off x="9561012" y="2010219"/>
            <a:ext cx="1026264" cy="4262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8BD436-EE81-462E-9D00-D92E3F777329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2641026"/>
            <a:ext cx="1026264" cy="2600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4BC5CA-31F5-4945-B594-CB52D08F5148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2696530"/>
            <a:ext cx="1026264" cy="842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D4C8F2-157B-44D3-BF0D-BF8718020E5A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3539430"/>
            <a:ext cx="1026264" cy="4786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019178-8929-4E28-98B2-43E7C8535919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3594933"/>
            <a:ext cx="1026264" cy="16017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F2C4E5A-C0C4-44D0-A26F-41FA26B0B97B}"/>
              </a:ext>
            </a:extLst>
          </p:cNvPr>
          <p:cNvSpPr txBox="1"/>
          <p:nvPr/>
        </p:nvSpPr>
        <p:spPr>
          <a:xfrm>
            <a:off x="67921" y="1533144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1AF8E5-423F-48AF-A297-BC87E851209C}"/>
              </a:ext>
            </a:extLst>
          </p:cNvPr>
          <p:cNvSpPr txBox="1"/>
          <p:nvPr/>
        </p:nvSpPr>
        <p:spPr>
          <a:xfrm>
            <a:off x="3708208" y="152400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00C67-E207-4FFA-BA6D-B5FD0CA8301E}"/>
              </a:ext>
            </a:extLst>
          </p:cNvPr>
          <p:cNvSpPr txBox="1"/>
          <p:nvPr/>
        </p:nvSpPr>
        <p:spPr>
          <a:xfrm>
            <a:off x="2624704" y="1967122"/>
            <a:ext cx="97540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SMN2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A5A6D8-E054-4DDB-BA8F-0877FBC8B843}"/>
              </a:ext>
            </a:extLst>
          </p:cNvPr>
          <p:cNvCxnSpPr>
            <a:cxnSpLocks/>
          </p:cNvCxnSpPr>
          <p:nvPr/>
        </p:nvCxnSpPr>
        <p:spPr>
          <a:xfrm flipH="1" flipV="1">
            <a:off x="1903007" y="2125020"/>
            <a:ext cx="715003" cy="76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C865A59-553C-4D86-9C81-CCB05E3C58A1}"/>
              </a:ext>
            </a:extLst>
          </p:cNvPr>
          <p:cNvSpPr txBox="1"/>
          <p:nvPr/>
        </p:nvSpPr>
        <p:spPr>
          <a:xfrm>
            <a:off x="6555399" y="6164475"/>
            <a:ext cx="585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 Subset of off-targets were sent for safety review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68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E2D56-1799-468C-AF1E-06C394184039}"/>
              </a:ext>
            </a:extLst>
          </p:cNvPr>
          <p:cNvSpPr txBox="1"/>
          <p:nvPr/>
        </p:nvSpPr>
        <p:spPr>
          <a:xfrm>
            <a:off x="76200" y="0"/>
            <a:ext cx="1211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Fibroblast: </a:t>
            </a:r>
            <a:r>
              <a:rPr lang="en-US" sz="3600" b="1" dirty="0" err="1">
                <a:solidFill>
                  <a:schemeClr val="bg1"/>
                </a:solidFill>
              </a:rPr>
              <a:t>Branaplam</a:t>
            </a:r>
            <a:r>
              <a:rPr lang="en-US" sz="3600" b="1" dirty="0">
                <a:solidFill>
                  <a:schemeClr val="bg1"/>
                </a:solidFill>
              </a:rPr>
              <a:t> gives most different sets of spliced genes in each dose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F3B96-977E-47EF-A894-689C6E05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115751"/>
            <a:ext cx="3237090" cy="433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DF1311-73A3-4FA5-B4F1-ECE9B445B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500" y="1196714"/>
            <a:ext cx="2775679" cy="428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C1F8D-31F8-4C7F-9EC8-039AB805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779" y="1137379"/>
            <a:ext cx="2689164" cy="428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0C452-CE7A-4B8C-BA82-F2CDFCD05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332" y="1196714"/>
            <a:ext cx="3078480" cy="41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1B0887-39D9-44D4-B5EC-6F442DAE6A51}"/>
              </a:ext>
            </a:extLst>
          </p:cNvPr>
          <p:cNvSpPr/>
          <p:nvPr/>
        </p:nvSpPr>
        <p:spPr>
          <a:xfrm rot="16200000">
            <a:off x="464822" y="5352405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Branaplam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642EE-54C2-4431-BFAD-9638E3AC01A2}"/>
              </a:ext>
            </a:extLst>
          </p:cNvPr>
          <p:cNvSpPr/>
          <p:nvPr/>
        </p:nvSpPr>
        <p:spPr>
          <a:xfrm rot="16200000">
            <a:off x="3240247" y="5362557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Branaplam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095898-AF7B-4613-89BF-B5172DCA766C}"/>
              </a:ext>
            </a:extLst>
          </p:cNvPr>
          <p:cNvSpPr/>
          <p:nvPr/>
        </p:nvSpPr>
        <p:spPr>
          <a:xfrm rot="16200000">
            <a:off x="6068704" y="5362557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Branaplam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C3B867-2EC1-4EB9-9716-D86C8E27DD94}"/>
              </a:ext>
            </a:extLst>
          </p:cNvPr>
          <p:cNvSpPr/>
          <p:nvPr/>
        </p:nvSpPr>
        <p:spPr>
          <a:xfrm rot="16200000">
            <a:off x="8846822" y="5352405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Branaplam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4B533-7321-4A46-AE42-AD79D147AAAF}"/>
              </a:ext>
            </a:extLst>
          </p:cNvPr>
          <p:cNvSpPr/>
          <p:nvPr/>
        </p:nvSpPr>
        <p:spPr>
          <a:xfrm rot="16200000">
            <a:off x="9534161" y="5352405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E16A6D-FAA9-49B0-A675-AB78E080EF92}"/>
              </a:ext>
            </a:extLst>
          </p:cNvPr>
          <p:cNvSpPr/>
          <p:nvPr/>
        </p:nvSpPr>
        <p:spPr>
          <a:xfrm rot="16200000">
            <a:off x="6726501" y="5362557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613089-C948-4166-9FA2-996DCCD19D15}"/>
              </a:ext>
            </a:extLst>
          </p:cNvPr>
          <p:cNvSpPr/>
          <p:nvPr/>
        </p:nvSpPr>
        <p:spPr>
          <a:xfrm rot="16200000">
            <a:off x="3918840" y="5380856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D08472-F8C0-4AB8-A775-315D33B0942F}"/>
              </a:ext>
            </a:extLst>
          </p:cNvPr>
          <p:cNvSpPr/>
          <p:nvPr/>
        </p:nvSpPr>
        <p:spPr>
          <a:xfrm rot="16200000">
            <a:off x="1168561" y="5352404"/>
            <a:ext cx="1665621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endParaRPr lang="en-US" sz="24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048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3254325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B5634C-8ADE-4119-A155-B961CC1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35" y="1143000"/>
            <a:ext cx="2231680" cy="2321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76200" y="3946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Off-targets can have mismatched motifs, across all doses of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in iPSC-MN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3223-9B5C-4BD6-85F2-F8034EA2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195424"/>
            <a:ext cx="2127303" cy="2350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C7BCC-2051-45C2-BF07-5693E480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649" y="1183720"/>
            <a:ext cx="2092511" cy="237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D833B-06F4-4390-B988-D78E87DC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252" y="3230834"/>
            <a:ext cx="2122333" cy="23112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76200" y="1692176"/>
            <a:ext cx="1142997" cy="2438400"/>
            <a:chOff x="6830795" y="2532472"/>
            <a:chExt cx="1142997" cy="2438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</a:t>
              </a:r>
              <a:r>
                <a:rPr lang="en-US" dirty="0" err="1">
                  <a:solidFill>
                    <a:schemeClr val="bg1"/>
                  </a:solidFill>
                </a:rPr>
                <a:t>AnGAGTAAG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76200" y="5638800"/>
            <a:ext cx="6716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1. 0.1 vs 0.3: Low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 threshold allows more fraction of mismatched motifs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             =&gt; mismatched motifs have lower probability of getting spliced.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2. Across dose: Fraction of </a:t>
            </a:r>
            <a:r>
              <a:rPr lang="en-US" sz="1600" dirty="0" err="1">
                <a:solidFill>
                  <a:schemeClr val="bg1"/>
                </a:solidFill>
              </a:rPr>
              <a:t>num.mismatch</a:t>
            </a:r>
            <a:r>
              <a:rPr lang="en-US" sz="1600" dirty="0">
                <a:solidFill>
                  <a:schemeClr val="bg1"/>
                </a:solidFill>
              </a:rPr>
              <a:t> do not change much as a </a:t>
            </a:r>
            <a:r>
              <a:rPr lang="en-US" sz="1600" dirty="0" err="1">
                <a:solidFill>
                  <a:schemeClr val="bg1"/>
                </a:solidFill>
              </a:rPr>
              <a:t>fnc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of increasing dose =&gt; </a:t>
            </a:r>
            <a:r>
              <a:rPr lang="en-US" sz="1600" i="1" dirty="0">
                <a:solidFill>
                  <a:schemeClr val="bg1"/>
                </a:solidFill>
                <a:sym typeface="Wingdings" panose="05000000000000000000" pitchFamily="2" charset="2"/>
              </a:rPr>
              <a:t>off-target motifs are expected to have similar EC50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39" y="2202453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327" y="1070135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4521" y="3953808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4521" y="1644596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4752" y="2785203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6635" y="3362168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5685" y="4538708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7292501" y="502920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7283351" y="81192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837444-A9E6-41D8-BE3D-DF084259D84D}"/>
              </a:ext>
            </a:extLst>
          </p:cNvPr>
          <p:cNvSpPr txBox="1"/>
          <p:nvPr/>
        </p:nvSpPr>
        <p:spPr>
          <a:xfrm>
            <a:off x="8839201" y="1617633"/>
            <a:ext cx="3276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1~2 : always GT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-1 : A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G, canonical 5’ss?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3~5 : AAG fades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-3: A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N</a:t>
            </a:r>
            <a:r>
              <a:rPr lang="en-US" sz="1600" dirty="0">
                <a:solidFill>
                  <a:schemeClr val="bg1"/>
                </a:solidFill>
              </a:rPr>
              <a:t> from 1 mismatch 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A33501-3E32-4936-8998-18940159BE15}"/>
              </a:ext>
            </a:extLst>
          </p:cNvPr>
          <p:cNvGrpSpPr/>
          <p:nvPr/>
        </p:nvGrpSpPr>
        <p:grpSpPr>
          <a:xfrm>
            <a:off x="9373426" y="5755383"/>
            <a:ext cx="2371833" cy="1143784"/>
            <a:chOff x="1670712" y="4877093"/>
            <a:chExt cx="3784487" cy="206791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4CE151-E756-41A5-B3D5-C62B00AAE34D}"/>
                </a:ext>
              </a:extLst>
            </p:cNvPr>
            <p:cNvCxnSpPr/>
            <p:nvPr/>
          </p:nvCxnSpPr>
          <p:spPr>
            <a:xfrm>
              <a:off x="2178603" y="6277268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05A4CB-C1F2-4027-B742-7095E2C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803" y="4877093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FDEB95-AC59-413B-AD8C-F6D43343071E}"/>
                </a:ext>
              </a:extLst>
            </p:cNvPr>
            <p:cNvSpPr txBox="1"/>
            <p:nvPr/>
          </p:nvSpPr>
          <p:spPr>
            <a:xfrm>
              <a:off x="4333969" y="6277267"/>
              <a:ext cx="1121230" cy="667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53D8E8-BA62-4100-8953-2583966BF515}"/>
                </a:ext>
              </a:extLst>
            </p:cNvPr>
            <p:cNvSpPr txBox="1"/>
            <p:nvPr/>
          </p:nvSpPr>
          <p:spPr>
            <a:xfrm rot="16200000">
              <a:off x="1390950" y="5389152"/>
              <a:ext cx="1148829" cy="58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dPSI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8DFDCDB3-7E2D-43ED-8182-FE65A0143626}"/>
                </a:ext>
              </a:extLst>
            </p:cNvPr>
            <p:cNvSpPr/>
            <p:nvPr/>
          </p:nvSpPr>
          <p:spPr>
            <a:xfrm>
              <a:off x="2283379" y="4991393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17">
              <a:extLst>
                <a:ext uri="{FF2B5EF4-FFF2-40B4-BE49-F238E27FC236}">
                  <a16:creationId xmlns:a16="http://schemas.microsoft.com/office/drawing/2014/main" id="{B4A24F3B-6053-4CC8-8C11-C45B1F730ADF}"/>
                </a:ext>
              </a:extLst>
            </p:cNvPr>
            <p:cNvSpPr/>
            <p:nvPr/>
          </p:nvSpPr>
          <p:spPr>
            <a:xfrm>
              <a:off x="2369103" y="4987007"/>
              <a:ext cx="2752718" cy="1276350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916B7C7-A5F5-4ACE-B92B-79FE9BEBC37E}"/>
                </a:ext>
              </a:extLst>
            </p:cNvPr>
            <p:cNvSpPr/>
            <p:nvPr/>
          </p:nvSpPr>
          <p:spPr>
            <a:xfrm>
              <a:off x="2588179" y="4987143"/>
              <a:ext cx="2638424" cy="1280600"/>
            </a:xfrm>
            <a:custGeom>
              <a:avLst/>
              <a:gdLst>
                <a:gd name="connsiteX0" fmla="*/ 0 w 2847975"/>
                <a:gd name="connsiteY0" fmla="*/ 1280600 h 1280600"/>
                <a:gd name="connsiteX1" fmla="*/ 1104900 w 2847975"/>
                <a:gd name="connsiteY1" fmla="*/ 1232975 h 1280600"/>
                <a:gd name="connsiteX2" fmla="*/ 1447800 w 2847975"/>
                <a:gd name="connsiteY2" fmla="*/ 1004375 h 1280600"/>
                <a:gd name="connsiteX3" fmla="*/ 1790700 w 2847975"/>
                <a:gd name="connsiteY3" fmla="*/ 147125 h 1280600"/>
                <a:gd name="connsiteX4" fmla="*/ 2162175 w 2847975"/>
                <a:gd name="connsiteY4" fmla="*/ 13775 h 1280600"/>
                <a:gd name="connsiteX5" fmla="*/ 2847975 w 2847975"/>
                <a:gd name="connsiteY5" fmla="*/ 4250 h 1280600"/>
                <a:gd name="connsiteX6" fmla="*/ 2847975 w 2847975"/>
                <a:gd name="connsiteY6" fmla="*/ 4250 h 12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975" h="1280600">
                  <a:moveTo>
                    <a:pt x="0" y="1280600"/>
                  </a:moveTo>
                  <a:cubicBezTo>
                    <a:pt x="431800" y="1279806"/>
                    <a:pt x="863600" y="1279012"/>
                    <a:pt x="1104900" y="1232975"/>
                  </a:cubicBezTo>
                  <a:cubicBezTo>
                    <a:pt x="1346200" y="1186938"/>
                    <a:pt x="1333500" y="1185350"/>
                    <a:pt x="1447800" y="1004375"/>
                  </a:cubicBezTo>
                  <a:cubicBezTo>
                    <a:pt x="1562100" y="823400"/>
                    <a:pt x="1671638" y="312225"/>
                    <a:pt x="1790700" y="147125"/>
                  </a:cubicBezTo>
                  <a:cubicBezTo>
                    <a:pt x="1909762" y="-17975"/>
                    <a:pt x="1985963" y="37587"/>
                    <a:pt x="2162175" y="13775"/>
                  </a:cubicBezTo>
                  <a:cubicBezTo>
                    <a:pt x="2338387" y="-10037"/>
                    <a:pt x="2847975" y="4250"/>
                    <a:pt x="2847975" y="4250"/>
                  </a:cubicBezTo>
                  <a:lnTo>
                    <a:pt x="2847975" y="425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C1778BC5-366E-42D3-A892-FA4A642E2495}"/>
                </a:ext>
              </a:extLst>
            </p:cNvPr>
            <p:cNvSpPr/>
            <p:nvPr/>
          </p:nvSpPr>
          <p:spPr>
            <a:xfrm rot="10800000">
              <a:off x="2540560" y="4981869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E89D-ED16-4647-928B-D76133087FBD}"/>
              </a:ext>
            </a:extLst>
          </p:cNvPr>
          <p:cNvGrpSpPr/>
          <p:nvPr/>
        </p:nvGrpSpPr>
        <p:grpSpPr>
          <a:xfrm>
            <a:off x="6792519" y="5780385"/>
            <a:ext cx="2356447" cy="1113005"/>
            <a:chOff x="7257864" y="4936386"/>
            <a:chExt cx="3759935" cy="201226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4C2113-4767-497C-8208-87AAF5298CD0}"/>
                </a:ext>
              </a:extLst>
            </p:cNvPr>
            <p:cNvCxnSpPr/>
            <p:nvPr/>
          </p:nvCxnSpPr>
          <p:spPr>
            <a:xfrm>
              <a:off x="7741202" y="6336561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70E3CA8-83AF-4A85-9C8F-3C405ED9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402" y="4936386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50D578-1400-41CB-9D56-BC50C47BA83D}"/>
                </a:ext>
              </a:extLst>
            </p:cNvPr>
            <p:cNvSpPr txBox="1"/>
            <p:nvPr/>
          </p:nvSpPr>
          <p:spPr>
            <a:xfrm>
              <a:off x="9896563" y="6336557"/>
              <a:ext cx="1121236" cy="61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437849-66A4-4475-8D29-6F43D3E8EE58}"/>
                </a:ext>
              </a:extLst>
            </p:cNvPr>
            <p:cNvSpPr txBox="1"/>
            <p:nvPr/>
          </p:nvSpPr>
          <p:spPr>
            <a:xfrm rot="16200000">
              <a:off x="6872583" y="5655041"/>
              <a:ext cx="1310758" cy="54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dPSI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31">
              <a:extLst>
                <a:ext uri="{FF2B5EF4-FFF2-40B4-BE49-F238E27FC236}">
                  <a16:creationId xmlns:a16="http://schemas.microsoft.com/office/drawing/2014/main" id="{A8B4670E-C2F3-488B-A13D-E7BE5E8B6D94}"/>
                </a:ext>
              </a:extLst>
            </p:cNvPr>
            <p:cNvSpPr/>
            <p:nvPr/>
          </p:nvSpPr>
          <p:spPr>
            <a:xfrm>
              <a:off x="7931702" y="6098436"/>
              <a:ext cx="2752718" cy="224213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FEDFA863-0BE4-44ED-A1DB-710A6D9F9625}"/>
                </a:ext>
              </a:extLst>
            </p:cNvPr>
            <p:cNvSpPr/>
            <p:nvPr/>
          </p:nvSpPr>
          <p:spPr>
            <a:xfrm>
              <a:off x="7917413" y="5793635"/>
              <a:ext cx="2752718" cy="542927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337FA7D0-D3A3-4B29-92B1-73A1D250AC6C}"/>
                </a:ext>
              </a:extLst>
            </p:cNvPr>
            <p:cNvSpPr/>
            <p:nvPr/>
          </p:nvSpPr>
          <p:spPr>
            <a:xfrm>
              <a:off x="7945988" y="5412635"/>
              <a:ext cx="2752718" cy="904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7408B164-A003-4532-8014-8FF45071BE67}"/>
                </a:ext>
              </a:extLst>
            </p:cNvPr>
            <p:cNvSpPr/>
            <p:nvPr/>
          </p:nvSpPr>
          <p:spPr>
            <a:xfrm>
              <a:off x="7974563" y="5031635"/>
              <a:ext cx="2752718" cy="1285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CE6A2CC-14BD-4E06-8A2F-300EBE108A64}"/>
              </a:ext>
            </a:extLst>
          </p:cNvPr>
          <p:cNvSpPr txBox="1"/>
          <p:nvPr/>
        </p:nvSpPr>
        <p:spPr>
          <a:xfrm>
            <a:off x="9066681" y="5899908"/>
            <a:ext cx="460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8729506" y="5437904"/>
            <a:ext cx="136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speculation: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9402000" y="5649771"/>
            <a:ext cx="2713800" cy="119853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1C607C-F873-433A-9A56-EA26A0E1472C}"/>
              </a:ext>
            </a:extLst>
          </p:cNvPr>
          <p:cNvSpPr txBox="1"/>
          <p:nvPr/>
        </p:nvSpPr>
        <p:spPr>
          <a:xfrm>
            <a:off x="6908177" y="5216163"/>
            <a:ext cx="238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HTT:   CAGAGTAAGGGGG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DD0AA4-2C13-48F6-9872-1ECB8DA0FDFC}"/>
              </a:ext>
            </a:extLst>
          </p:cNvPr>
          <p:cNvCxnSpPr/>
          <p:nvPr/>
        </p:nvCxnSpPr>
        <p:spPr>
          <a:xfrm>
            <a:off x="7905750" y="1020607"/>
            <a:ext cx="0" cy="3989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4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75989" y="2361219"/>
            <a:ext cx="1627399" cy="2438400"/>
            <a:chOff x="6830795" y="2532472"/>
            <a:chExt cx="1627399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866" y="2476210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254" y="886692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448" y="4891297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448" y="1662045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679" y="3267364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562" y="4053097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8612" y="5675744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7556279" y="6159052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5469956" y="5421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75988" y="1063531"/>
            <a:ext cx="241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90702:   </a:t>
            </a:r>
            <a:r>
              <a:rPr lang="en-US" dirty="0" err="1">
                <a:solidFill>
                  <a:schemeClr val="bg1"/>
                </a:solidFill>
              </a:rPr>
              <a:t>nnGAGTAnG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LMI070: </a:t>
            </a:r>
            <a:r>
              <a:rPr lang="en-US" dirty="0" err="1">
                <a:solidFill>
                  <a:schemeClr val="bg1"/>
                </a:solidFill>
              </a:rPr>
              <a:t>nAGAGTAnG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RG7916: </a:t>
            </a:r>
            <a:r>
              <a:rPr lang="en-US" dirty="0" err="1">
                <a:solidFill>
                  <a:schemeClr val="bg1"/>
                </a:solidFill>
              </a:rPr>
              <a:t>AnGAGTAAG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2026339" y="6541284"/>
            <a:ext cx="86992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1590837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1590837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788429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788429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3919768" y="6549373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5595226" y="6542181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3670779" y="533400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860848" y="2133693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5475945" y="6349814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3673091" y="6382328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853527" y="6333929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7239000" y="6489048"/>
            <a:ext cx="1952655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9067800" y="1790411"/>
            <a:ext cx="29706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Similar progression across all three compounds:</a:t>
            </a:r>
          </a:p>
          <a:p>
            <a:r>
              <a:rPr lang="en-US" dirty="0">
                <a:solidFill>
                  <a:schemeClr val="bg1"/>
                </a:solidFill>
              </a:rPr>
              <a:t>     1~2: GT</a:t>
            </a:r>
          </a:p>
          <a:p>
            <a:r>
              <a:rPr lang="en-US" dirty="0">
                <a:solidFill>
                  <a:schemeClr val="bg1"/>
                </a:solidFill>
              </a:rPr>
              <a:t>        -1: A-&gt;G</a:t>
            </a:r>
          </a:p>
          <a:p>
            <a:r>
              <a:rPr lang="en-US" dirty="0">
                <a:solidFill>
                  <a:schemeClr val="bg1"/>
                </a:solidFill>
              </a:rPr>
              <a:t>     3~5: AAG fades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Differences: </a:t>
            </a:r>
          </a:p>
          <a:p>
            <a:r>
              <a:rPr lang="en-US" dirty="0">
                <a:solidFill>
                  <a:schemeClr val="bg1"/>
                </a:solidFill>
              </a:rPr>
              <a:t>   -2: 90727 and LMI070 have </a:t>
            </a:r>
          </a:p>
          <a:p>
            <a:r>
              <a:rPr lang="en-US" dirty="0">
                <a:solidFill>
                  <a:schemeClr val="bg1"/>
                </a:solidFill>
              </a:rPr>
              <a:t>        stronger G-&gt; A</a:t>
            </a:r>
          </a:p>
          <a:p>
            <a:r>
              <a:rPr lang="en-US" dirty="0">
                <a:solidFill>
                  <a:schemeClr val="bg1"/>
                </a:solidFill>
              </a:rPr>
              <a:t>   -3: A in LMI070</a:t>
            </a:r>
          </a:p>
          <a:p>
            <a:r>
              <a:rPr lang="en-US" dirty="0">
                <a:solidFill>
                  <a:schemeClr val="bg1"/>
                </a:solidFill>
              </a:rPr>
              <a:t>   -4: A in RG7916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81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BIO90702, </a:t>
            </a:r>
            <a:r>
              <a:rPr lang="en-US" sz="3600" b="1" dirty="0" err="1">
                <a:solidFill>
                  <a:schemeClr val="bg1"/>
                </a:solidFill>
              </a:rPr>
              <a:t>Branaplam</a:t>
            </a:r>
            <a:r>
              <a:rPr lang="en-US" sz="3600" b="1" dirty="0">
                <a:solidFill>
                  <a:schemeClr val="bg1"/>
                </a:solidFill>
              </a:rPr>
              <a:t>, and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share GAG|TAAG motif</a:t>
            </a:r>
          </a:p>
        </p:txBody>
      </p:sp>
    </p:spTree>
    <p:extLst>
      <p:ext uri="{BB962C8B-B14F-4D97-AF65-F5344CB8AC3E}">
        <p14:creationId xmlns:p14="http://schemas.microsoft.com/office/powerpoint/2010/main" val="209779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6356BF-1F54-4706-8E62-72C85E07BE6F}"/>
              </a:ext>
            </a:extLst>
          </p:cNvPr>
          <p:cNvSpPr txBox="1"/>
          <p:nvPr/>
        </p:nvSpPr>
        <p:spPr>
          <a:xfrm>
            <a:off x="0" y="27432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Other Application of splice-analysis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3B0B2-8857-40BD-94BF-837D88BB34DD}"/>
              </a:ext>
            </a:extLst>
          </p:cNvPr>
          <p:cNvSpPr txBox="1"/>
          <p:nvPr/>
        </p:nvSpPr>
        <p:spPr>
          <a:xfrm>
            <a:off x="152400" y="1524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On-going work on the pipeline (BSSI)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2A7DB-9578-40E3-8AB3-B277933B20B9}"/>
              </a:ext>
            </a:extLst>
          </p:cNvPr>
          <p:cNvSpPr txBox="1"/>
          <p:nvPr/>
        </p:nvSpPr>
        <p:spPr>
          <a:xfrm>
            <a:off x="609600" y="893803"/>
            <a:ext cx="11353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Harmonization of splice events across different packages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Visualization platform for the harmonized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C457E-2C54-47C9-8BF2-3AFBF416B1BC}"/>
              </a:ext>
            </a:extLst>
          </p:cNvPr>
          <p:cNvSpPr txBox="1"/>
          <p:nvPr/>
        </p:nvSpPr>
        <p:spPr>
          <a:xfrm>
            <a:off x="606552" y="3468470"/>
            <a:ext cx="11353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Skyhawk SMA lead molecule off-target analysis</a:t>
            </a:r>
          </a:p>
          <a:p>
            <a:r>
              <a:rPr lang="en-US" sz="3200" dirty="0">
                <a:solidFill>
                  <a:schemeClr val="bg1"/>
                </a:solidFill>
              </a:rPr>
              <a:t>SM splice modulator (Jessica Hurt)</a:t>
            </a:r>
          </a:p>
        </p:txBody>
      </p:sp>
    </p:spTree>
    <p:extLst>
      <p:ext uri="{BB962C8B-B14F-4D97-AF65-F5344CB8AC3E}">
        <p14:creationId xmlns:p14="http://schemas.microsoft.com/office/powerpoint/2010/main" val="2157418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31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9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CF253-2320-429F-9F8F-42CAE0797E78}"/>
              </a:ext>
            </a:extLst>
          </p:cNvPr>
          <p:cNvSpPr txBox="1"/>
          <p:nvPr/>
        </p:nvSpPr>
        <p:spPr>
          <a:xfrm>
            <a:off x="1371600" y="5181298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But what about off-targets, if the SM recognizes the local environment, </a:t>
            </a:r>
          </a:p>
          <a:p>
            <a:r>
              <a:rPr lang="en-US" sz="2400" dirty="0">
                <a:solidFill>
                  <a:schemeClr val="bg1"/>
                </a:solidFill>
              </a:rPr>
              <a:t>	i.e., the RNA sequence?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007FF-1A79-4326-A4A5-8CF7ADBAB22F}"/>
              </a:ext>
            </a:extLst>
          </p:cNvPr>
          <p:cNvSpPr txBox="1"/>
          <p:nvPr/>
        </p:nvSpPr>
        <p:spPr>
          <a:xfrm>
            <a:off x="76200" y="54114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Small molecules (SM) can do what </a:t>
            </a:r>
            <a:r>
              <a:rPr lang="en-US" sz="3600" b="1" dirty="0" err="1">
                <a:solidFill>
                  <a:schemeClr val="bg1"/>
                </a:solidFill>
              </a:rPr>
              <a:t>Spinraza</a:t>
            </a:r>
            <a:r>
              <a:rPr lang="en-US" sz="3600" b="1" dirty="0">
                <a:solidFill>
                  <a:schemeClr val="bg1"/>
                </a:solidFill>
              </a:rPr>
              <a:t> does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1AD98-D191-4453-9A80-9F8FF1A6B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35375"/>
            <a:ext cx="2895600" cy="2512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2F5D7-5FDB-445F-A9BD-90BA230D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974474"/>
            <a:ext cx="3519488" cy="2434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29A00-BC09-4C9A-81C3-96FD6C4AD538}"/>
              </a:ext>
            </a:extLst>
          </p:cNvPr>
          <p:cNvSpPr txBox="1"/>
          <p:nvPr/>
        </p:nvSpPr>
        <p:spPr>
          <a:xfrm>
            <a:off x="2667000" y="146279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Spinraza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E772D-BB2E-4F4E-8C90-BC98BD675E8C}"/>
              </a:ext>
            </a:extLst>
          </p:cNvPr>
          <p:cNvSpPr txBox="1"/>
          <p:nvPr/>
        </p:nvSpPr>
        <p:spPr>
          <a:xfrm>
            <a:off x="6248400" y="1418134"/>
            <a:ext cx="480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SM, </a:t>
            </a:r>
            <a:r>
              <a:rPr lang="en-US" sz="2400" dirty="0" err="1">
                <a:solidFill>
                  <a:schemeClr val="bg1"/>
                </a:solidFill>
              </a:rPr>
              <a:t>e.g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Branaplam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Risdiplam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B7F3F-8DB3-4593-81EF-079289AC38B9}"/>
              </a:ext>
            </a:extLst>
          </p:cNvPr>
          <p:cNvSpPr txBox="1"/>
          <p:nvPr/>
        </p:nvSpPr>
        <p:spPr>
          <a:xfrm>
            <a:off x="6400800" y="3557495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Palacino</a:t>
            </a:r>
            <a:r>
              <a:rPr lang="en-US" sz="1600" dirty="0"/>
              <a:t> J, 2015]</a:t>
            </a:r>
          </a:p>
        </p:txBody>
      </p:sp>
    </p:spTree>
    <p:extLst>
      <p:ext uri="{BB962C8B-B14F-4D97-AF65-F5344CB8AC3E}">
        <p14:creationId xmlns:p14="http://schemas.microsoft.com/office/powerpoint/2010/main" val="2826983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E5A0D7-FD72-4F16-8476-D09FA77B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04" y="1763384"/>
            <a:ext cx="2486025" cy="1243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8F05D-7A1A-42E3-8D68-01C0101F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098833"/>
            <a:ext cx="2125266" cy="2660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86BF0-B967-453B-BDFB-805B0106E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23" y="2161908"/>
            <a:ext cx="2340293" cy="27353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8B5769-482B-4911-8F98-91C4C27352A6}"/>
              </a:ext>
            </a:extLst>
          </p:cNvPr>
          <p:cNvSpPr/>
          <p:nvPr/>
        </p:nvSpPr>
        <p:spPr>
          <a:xfrm>
            <a:off x="1101301" y="1326163"/>
            <a:ext cx="3411232" cy="4164336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B97B9-A9FA-42C0-B2D6-6B00F58A651A}"/>
              </a:ext>
            </a:extLst>
          </p:cNvPr>
          <p:cNvSpPr/>
          <p:nvPr/>
        </p:nvSpPr>
        <p:spPr>
          <a:xfrm>
            <a:off x="1236897" y="1376204"/>
            <a:ext cx="3270100" cy="576402"/>
          </a:xfrm>
          <a:prstGeom prst="rect">
            <a:avLst/>
          </a:prstGeom>
        </p:spPr>
        <p:txBody>
          <a:bodyPr/>
          <a:lstStyle/>
          <a:p>
            <a:r>
              <a:rPr lang="en-US" sz="1500" b="1" dirty="0"/>
              <a:t>Fibroblast: more splice off-targets</a:t>
            </a:r>
          </a:p>
          <a:p>
            <a:pPr>
              <a:lnSpc>
                <a:spcPct val="120000"/>
              </a:lnSpc>
              <a:spcBef>
                <a:spcPts val="225"/>
              </a:spcBef>
            </a:pPr>
            <a:r>
              <a:rPr lang="en-US" sz="1500" b="1" dirty="0"/>
              <a:t>     are detected than reported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8599F2-6F40-47E1-B40F-EA0393890E9B}"/>
              </a:ext>
            </a:extLst>
          </p:cNvPr>
          <p:cNvSpPr txBox="1">
            <a:spLocks/>
          </p:cNvSpPr>
          <p:nvPr/>
        </p:nvSpPr>
        <p:spPr>
          <a:xfrm>
            <a:off x="1027930" y="601640"/>
            <a:ext cx="9143999" cy="673331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2872"/>
            <a:r>
              <a:rPr lang="en-US" sz="2700" dirty="0">
                <a:solidFill>
                  <a:schemeClr val="bg1"/>
                </a:solidFill>
                <a:latin typeface="Arial Narrow" panose="020B0606020202030204" pitchFamily="34" charset="0"/>
              </a:rPr>
              <a:t>DEG of RNA-seq on fibroblast and iPSC-MN</a:t>
            </a:r>
            <a:endParaRPr lang="en-US" sz="27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E5514C-092F-4CE7-9480-DA6C753E386C}"/>
              </a:ext>
            </a:extLst>
          </p:cNvPr>
          <p:cNvSpPr/>
          <p:nvPr/>
        </p:nvSpPr>
        <p:spPr>
          <a:xfrm>
            <a:off x="7672672" y="1349949"/>
            <a:ext cx="2369507" cy="497001"/>
          </a:xfrm>
          <a:prstGeom prst="rect">
            <a:avLst/>
          </a:prstGeom>
        </p:spPr>
        <p:txBody>
          <a:bodyPr/>
          <a:lstStyle/>
          <a:p>
            <a:r>
              <a:rPr lang="en-US" sz="1500" b="1" dirty="0"/>
              <a:t>Fibroblast ≠ iPSC-MN:  </a:t>
            </a:r>
          </a:p>
          <a:p>
            <a:r>
              <a:rPr lang="en-US" sz="1500" b="1" dirty="0"/>
              <a:t>&lt;15% </a:t>
            </a:r>
            <a:r>
              <a:rPr lang="en-US" sz="1500" b="1"/>
              <a:t>of DEG </a:t>
            </a:r>
            <a:r>
              <a:rPr lang="en-US" sz="1500" b="1" dirty="0"/>
              <a:t>are shared</a:t>
            </a:r>
          </a:p>
          <a:p>
            <a:endParaRPr lang="en-US" sz="15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E26185-5A35-45C8-91A6-500B12BC2E3F}"/>
              </a:ext>
            </a:extLst>
          </p:cNvPr>
          <p:cNvSpPr/>
          <p:nvPr/>
        </p:nvSpPr>
        <p:spPr>
          <a:xfrm>
            <a:off x="4762625" y="1388709"/>
            <a:ext cx="2553842" cy="460511"/>
          </a:xfrm>
          <a:prstGeom prst="rect">
            <a:avLst/>
          </a:prstGeom>
        </p:spPr>
        <p:txBody>
          <a:bodyPr/>
          <a:lstStyle/>
          <a:p>
            <a:r>
              <a:rPr lang="en-US" sz="1500" b="1" dirty="0"/>
              <a:t>iPSC-MN: &gt;50% DEGs</a:t>
            </a:r>
          </a:p>
          <a:p>
            <a:r>
              <a:rPr lang="en-US" sz="1500" b="1" dirty="0"/>
              <a:t>   are cell-line specific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61BEF5-0740-436C-9B42-77A2F0113FB5}"/>
              </a:ext>
            </a:extLst>
          </p:cNvPr>
          <p:cNvSpPr/>
          <p:nvPr/>
        </p:nvSpPr>
        <p:spPr>
          <a:xfrm>
            <a:off x="7737411" y="3596128"/>
            <a:ext cx="2275021" cy="497001"/>
          </a:xfrm>
          <a:prstGeom prst="rect">
            <a:avLst/>
          </a:prstGeom>
        </p:spPr>
        <p:txBody>
          <a:bodyPr/>
          <a:lstStyle/>
          <a:p>
            <a:r>
              <a:rPr lang="en-US" sz="1500" b="1" dirty="0"/>
              <a:t>There is no enriched pathway for DEGs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9B9666-E1B9-4E03-B1B4-221B7BB070C7}"/>
              </a:ext>
            </a:extLst>
          </p:cNvPr>
          <p:cNvSpPr/>
          <p:nvPr/>
        </p:nvSpPr>
        <p:spPr>
          <a:xfrm>
            <a:off x="1297295" y="4956377"/>
            <a:ext cx="2802371" cy="468870"/>
          </a:xfrm>
          <a:prstGeom prst="rect">
            <a:avLst/>
          </a:prstGeo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è"/>
            </a:pPr>
            <a:r>
              <a:rPr lang="en-US" sz="1350" dirty="0">
                <a:solidFill>
                  <a:srgbClr val="4D8DC7"/>
                </a:solidFill>
              </a:rPr>
              <a:t>Risdiplam has fewer DEGs</a:t>
            </a:r>
          </a:p>
          <a:p>
            <a:r>
              <a:rPr lang="en-US" sz="1350" dirty="0">
                <a:solidFill>
                  <a:srgbClr val="4D8DC7"/>
                </a:solidFill>
              </a:rPr>
              <a:t>    than </a:t>
            </a:r>
            <a:r>
              <a:rPr lang="en-US" sz="1350" dirty="0" err="1">
                <a:solidFill>
                  <a:srgbClr val="4D8DC7"/>
                </a:solidFill>
              </a:rPr>
              <a:t>Branaplam</a:t>
            </a:r>
            <a:endParaRPr lang="en-US" sz="1350" dirty="0">
              <a:solidFill>
                <a:srgbClr val="4D8DC7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1B6579-8BC4-4BDE-923C-6D4D8714338B}"/>
              </a:ext>
            </a:extLst>
          </p:cNvPr>
          <p:cNvSpPr/>
          <p:nvPr/>
        </p:nvSpPr>
        <p:spPr>
          <a:xfrm rot="16200000">
            <a:off x="4372663" y="2272246"/>
            <a:ext cx="785798" cy="276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Cell 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B42E8-2A43-4E55-9EF1-B41BA5A70E59}"/>
              </a:ext>
            </a:extLst>
          </p:cNvPr>
          <p:cNvSpPr/>
          <p:nvPr/>
        </p:nvSpPr>
        <p:spPr>
          <a:xfrm>
            <a:off x="2239757" y="4712344"/>
            <a:ext cx="1540355" cy="27633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Number of DEG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8DD22F-7A38-46D5-BF21-B0428AB223D7}"/>
              </a:ext>
            </a:extLst>
          </p:cNvPr>
          <p:cNvGrpSpPr/>
          <p:nvPr/>
        </p:nvGrpSpPr>
        <p:grpSpPr>
          <a:xfrm>
            <a:off x="2949620" y="2038342"/>
            <a:ext cx="1680094" cy="556379"/>
            <a:chOff x="3734459" y="1598872"/>
            <a:chExt cx="2240125" cy="74183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556C27-89AE-474E-99C6-B79143085985}"/>
                </a:ext>
              </a:extLst>
            </p:cNvPr>
            <p:cNvSpPr/>
            <p:nvPr/>
          </p:nvSpPr>
          <p:spPr>
            <a:xfrm>
              <a:off x="4043174" y="1598872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Current expr only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6897C4-9F13-42FF-87D0-4D6AE1F7E877}"/>
                </a:ext>
              </a:extLst>
            </p:cNvPr>
            <p:cNvSpPr/>
            <p:nvPr/>
          </p:nvSpPr>
          <p:spPr>
            <a:xfrm>
              <a:off x="4043174" y="1978524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Publication</a:t>
              </a:r>
              <a:r>
                <a:rPr lang="en-US" sz="1050" baseline="30000" dirty="0">
                  <a:solidFill>
                    <a:srgbClr val="000000"/>
                  </a:solidFill>
                </a:rPr>
                <a:t>[1]</a:t>
              </a:r>
              <a:r>
                <a:rPr lang="en-US" sz="1050" dirty="0">
                  <a:solidFill>
                    <a:srgbClr val="000000"/>
                  </a:solidFill>
                </a:rPr>
                <a:t> only</a:t>
              </a:r>
              <a:endParaRPr lang="en-US" sz="105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EB9185-136F-4E91-A458-D4BC0D12BD22}"/>
                </a:ext>
              </a:extLst>
            </p:cNvPr>
            <p:cNvSpPr/>
            <p:nvPr/>
          </p:nvSpPr>
          <p:spPr>
            <a:xfrm>
              <a:off x="4043174" y="1780323"/>
              <a:ext cx="939814" cy="240812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In both</a:t>
              </a:r>
              <a:endParaRPr lang="en-US" sz="105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368AE7-62EE-478F-964D-A220AF8A7958}"/>
                </a:ext>
              </a:extLst>
            </p:cNvPr>
            <p:cNvSpPr/>
            <p:nvPr/>
          </p:nvSpPr>
          <p:spPr>
            <a:xfrm>
              <a:off x="3924959" y="1695542"/>
              <a:ext cx="178130" cy="162856"/>
            </a:xfrm>
            <a:prstGeom prst="rect">
              <a:avLst/>
            </a:prstGeom>
            <a:solidFill>
              <a:srgbClr val="AB82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45D7D5-8912-460D-8FC7-8071A15493A1}"/>
                </a:ext>
              </a:extLst>
            </p:cNvPr>
            <p:cNvSpPr/>
            <p:nvPr/>
          </p:nvSpPr>
          <p:spPr>
            <a:xfrm>
              <a:off x="3924959" y="1881408"/>
              <a:ext cx="178130" cy="162856"/>
            </a:xfrm>
            <a:prstGeom prst="rect">
              <a:avLst/>
            </a:prstGeom>
            <a:solidFill>
              <a:srgbClr val="8000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16C726-7C6F-432C-9F87-2A7492883177}"/>
                </a:ext>
              </a:extLst>
            </p:cNvPr>
            <p:cNvSpPr/>
            <p:nvPr/>
          </p:nvSpPr>
          <p:spPr>
            <a:xfrm>
              <a:off x="3924959" y="2078258"/>
              <a:ext cx="178130" cy="162856"/>
            </a:xfrm>
            <a:prstGeom prst="rect">
              <a:avLst/>
            </a:prstGeom>
            <a:solidFill>
              <a:srgbClr val="CCB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26CE0F-FB44-4146-84D2-4FD973100D94}"/>
                </a:ext>
              </a:extLst>
            </p:cNvPr>
            <p:cNvSpPr/>
            <p:nvPr/>
          </p:nvSpPr>
          <p:spPr>
            <a:xfrm>
              <a:off x="3734459" y="1695542"/>
              <a:ext cx="178130" cy="162856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F91E72-9D61-4E2B-9D68-3F3775F6B3C0}"/>
                </a:ext>
              </a:extLst>
            </p:cNvPr>
            <p:cNvSpPr/>
            <p:nvPr/>
          </p:nvSpPr>
          <p:spPr>
            <a:xfrm>
              <a:off x="3734459" y="1881408"/>
              <a:ext cx="178130" cy="162856"/>
            </a:xfrm>
            <a:prstGeom prst="rect">
              <a:avLst/>
            </a:prstGeom>
            <a:solidFill>
              <a:srgbClr val="007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3E838E-2EC3-401C-B7C6-73503DE2F962}"/>
                </a:ext>
              </a:extLst>
            </p:cNvPr>
            <p:cNvSpPr/>
            <p:nvPr/>
          </p:nvSpPr>
          <p:spPr>
            <a:xfrm>
              <a:off x="3734459" y="2078258"/>
              <a:ext cx="178130" cy="162856"/>
            </a:xfrm>
            <a:prstGeom prst="rect">
              <a:avLst/>
            </a:prstGeom>
            <a:solidFill>
              <a:srgbClr val="82FF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9C7AAA-7B3A-4299-8595-AF361E1AEB81}"/>
              </a:ext>
            </a:extLst>
          </p:cNvPr>
          <p:cNvGrpSpPr/>
          <p:nvPr/>
        </p:nvGrpSpPr>
        <p:grpSpPr>
          <a:xfrm>
            <a:off x="5980361" y="2122532"/>
            <a:ext cx="1478579" cy="586766"/>
            <a:chOff x="3924959" y="1598872"/>
            <a:chExt cx="2049625" cy="74183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05E939-06F6-4861-94E8-FDD5D82DE448}"/>
                </a:ext>
              </a:extLst>
            </p:cNvPr>
            <p:cNvSpPr/>
            <p:nvPr/>
          </p:nvSpPr>
          <p:spPr>
            <a:xfrm>
              <a:off x="4043174" y="1598872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Unique to cell line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7C38973-1A52-482B-8CB5-BDA6DB785D1D}"/>
                </a:ext>
              </a:extLst>
            </p:cNvPr>
            <p:cNvSpPr/>
            <p:nvPr/>
          </p:nvSpPr>
          <p:spPr>
            <a:xfrm>
              <a:off x="4043174" y="1978524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In all 3</a:t>
              </a:r>
              <a:endParaRPr lang="en-US" sz="105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5EA9C7-66B6-4615-A94A-BEE8B5C48D1A}"/>
                </a:ext>
              </a:extLst>
            </p:cNvPr>
            <p:cNvSpPr/>
            <p:nvPr/>
          </p:nvSpPr>
          <p:spPr>
            <a:xfrm>
              <a:off x="4043173" y="1780322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In 2 cell lines</a:t>
              </a:r>
              <a:endParaRPr lang="en-US" sz="105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16AFE2-D3E5-4B12-8ED6-C58F33F2587E}"/>
                </a:ext>
              </a:extLst>
            </p:cNvPr>
            <p:cNvSpPr/>
            <p:nvPr/>
          </p:nvSpPr>
          <p:spPr>
            <a:xfrm>
              <a:off x="3924959" y="1695542"/>
              <a:ext cx="178130" cy="162856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2440D9-A759-4613-A32C-E72E51E32562}"/>
                </a:ext>
              </a:extLst>
            </p:cNvPr>
            <p:cNvSpPr/>
            <p:nvPr/>
          </p:nvSpPr>
          <p:spPr>
            <a:xfrm>
              <a:off x="3924959" y="1881408"/>
              <a:ext cx="178130" cy="16285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9C3A35-84EB-446B-AFDB-8D48750D872D}"/>
                </a:ext>
              </a:extLst>
            </p:cNvPr>
            <p:cNvSpPr/>
            <p:nvPr/>
          </p:nvSpPr>
          <p:spPr>
            <a:xfrm>
              <a:off x="3924959" y="2078258"/>
              <a:ext cx="178130" cy="162856"/>
            </a:xfrm>
            <a:prstGeom prst="rect">
              <a:avLst/>
            </a:prstGeom>
            <a:solidFill>
              <a:srgbClr val="00B3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B1A7E9D-9FD7-419D-B85A-86031672523F}"/>
              </a:ext>
            </a:extLst>
          </p:cNvPr>
          <p:cNvSpPr/>
          <p:nvPr/>
        </p:nvSpPr>
        <p:spPr>
          <a:xfrm>
            <a:off x="4891554" y="4988679"/>
            <a:ext cx="2295982" cy="570860"/>
          </a:xfrm>
          <a:prstGeom prst="rect">
            <a:avLst/>
          </a:prstGeo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è"/>
            </a:pPr>
            <a:r>
              <a:rPr lang="en-US" sz="1350" dirty="0">
                <a:solidFill>
                  <a:srgbClr val="4D8DC7"/>
                </a:solidFill>
              </a:rPr>
              <a:t>Number of DEG is </a:t>
            </a:r>
          </a:p>
          <a:p>
            <a:r>
              <a:rPr lang="en-US" sz="1350" dirty="0">
                <a:solidFill>
                  <a:srgbClr val="4D8DC7"/>
                </a:solidFill>
              </a:rPr>
              <a:t>      similar to fibroblast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F62339-6DAF-4041-A5E4-5FC1BB1E5B98}"/>
              </a:ext>
            </a:extLst>
          </p:cNvPr>
          <p:cNvSpPr/>
          <p:nvPr/>
        </p:nvSpPr>
        <p:spPr>
          <a:xfrm rot="16200000">
            <a:off x="890822" y="2235027"/>
            <a:ext cx="973049" cy="57484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1350" dirty="0">
                <a:solidFill>
                  <a:srgbClr val="EAB75C"/>
                </a:solidFill>
                <a:sym typeface="Wingdings" panose="05000000000000000000" pitchFamily="2" charset="2"/>
              </a:rPr>
              <a:t>BIO</a:t>
            </a:r>
          </a:p>
          <a:p>
            <a:pPr algn="ctr"/>
            <a:r>
              <a:rPr lang="en-US" sz="1350" dirty="0">
                <a:solidFill>
                  <a:srgbClr val="EAB75C"/>
                </a:solidFill>
                <a:sym typeface="Wingdings" panose="05000000000000000000" pitchFamily="2" charset="2"/>
              </a:rPr>
              <a:t>1790727</a:t>
            </a:r>
            <a:endParaRPr lang="en-US" sz="1350" dirty="0">
              <a:solidFill>
                <a:srgbClr val="EAB75C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C30659-9D84-4927-B645-4EEEF68709BE}"/>
              </a:ext>
            </a:extLst>
          </p:cNvPr>
          <p:cNvSpPr/>
          <p:nvPr/>
        </p:nvSpPr>
        <p:spPr>
          <a:xfrm rot="16200000">
            <a:off x="843999" y="3975376"/>
            <a:ext cx="1070575" cy="26969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350" dirty="0" err="1">
                <a:solidFill>
                  <a:srgbClr val="8000CC"/>
                </a:solidFill>
                <a:sym typeface="Wingdings" panose="05000000000000000000" pitchFamily="2" charset="2"/>
              </a:rPr>
              <a:t>Branaplam</a:t>
            </a:r>
            <a:endParaRPr lang="en-US" sz="1350" dirty="0">
              <a:solidFill>
                <a:srgbClr val="8000CC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E65A66-34B0-43E5-9A21-FE43DD0C73D6}"/>
              </a:ext>
            </a:extLst>
          </p:cNvPr>
          <p:cNvSpPr/>
          <p:nvPr/>
        </p:nvSpPr>
        <p:spPr>
          <a:xfrm rot="16200000">
            <a:off x="910591" y="3142253"/>
            <a:ext cx="973049" cy="26969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350" dirty="0">
                <a:solidFill>
                  <a:srgbClr val="00CD66"/>
                </a:solidFill>
                <a:sym typeface="Wingdings" panose="05000000000000000000" pitchFamily="2" charset="2"/>
              </a:rPr>
              <a:t>Risdiplam</a:t>
            </a:r>
            <a:endParaRPr lang="en-US" sz="1350" dirty="0">
              <a:solidFill>
                <a:srgbClr val="00CD6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E86A04-1796-47EE-8B99-EBC38798BDD2}"/>
              </a:ext>
            </a:extLst>
          </p:cNvPr>
          <p:cNvSpPr/>
          <p:nvPr/>
        </p:nvSpPr>
        <p:spPr>
          <a:xfrm>
            <a:off x="4838679" y="2083291"/>
            <a:ext cx="229941" cy="276336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B69C7F-11CA-4559-8D22-368D9AEE30E3}"/>
              </a:ext>
            </a:extLst>
          </p:cNvPr>
          <p:cNvSpPr/>
          <p:nvPr/>
        </p:nvSpPr>
        <p:spPr>
          <a:xfrm>
            <a:off x="4838679" y="2270451"/>
            <a:ext cx="229941" cy="276336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579582-13FF-4BEF-B126-E3F46820FE15}"/>
              </a:ext>
            </a:extLst>
          </p:cNvPr>
          <p:cNvSpPr/>
          <p:nvPr/>
        </p:nvSpPr>
        <p:spPr>
          <a:xfrm>
            <a:off x="4838679" y="2445484"/>
            <a:ext cx="229941" cy="276336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18A51B-2A7B-443E-B962-37D9816554FB}"/>
              </a:ext>
            </a:extLst>
          </p:cNvPr>
          <p:cNvSpPr/>
          <p:nvPr/>
        </p:nvSpPr>
        <p:spPr>
          <a:xfrm rot="5400000">
            <a:off x="4824231" y="2711464"/>
            <a:ext cx="229941" cy="276336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FB08FD-F0A8-4B3C-8025-14BD3A651458}"/>
              </a:ext>
            </a:extLst>
          </p:cNvPr>
          <p:cNvSpPr/>
          <p:nvPr/>
        </p:nvSpPr>
        <p:spPr>
          <a:xfrm>
            <a:off x="5543885" y="4662287"/>
            <a:ext cx="1540355" cy="27633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Number of DEG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6AC768-FB8F-4796-A90F-8495620F1812}"/>
              </a:ext>
            </a:extLst>
          </p:cNvPr>
          <p:cNvGrpSpPr/>
          <p:nvPr/>
        </p:nvGrpSpPr>
        <p:grpSpPr>
          <a:xfrm>
            <a:off x="7648802" y="2759327"/>
            <a:ext cx="1478579" cy="586766"/>
            <a:chOff x="3924959" y="1598872"/>
            <a:chExt cx="2049625" cy="7418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B01AFA-0209-434A-9809-8DD17AC76623}"/>
                </a:ext>
              </a:extLst>
            </p:cNvPr>
            <p:cNvSpPr/>
            <p:nvPr/>
          </p:nvSpPr>
          <p:spPr>
            <a:xfrm>
              <a:off x="4043174" y="1598872"/>
              <a:ext cx="1931410" cy="350931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Fibroblast only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5E12E56-B526-491A-B80F-990D396EC454}"/>
                </a:ext>
              </a:extLst>
            </p:cNvPr>
            <p:cNvSpPr/>
            <p:nvPr/>
          </p:nvSpPr>
          <p:spPr>
            <a:xfrm>
              <a:off x="4043174" y="1978524"/>
              <a:ext cx="1931410" cy="362186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iPSC-MN only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F1973E5-3B8B-4802-BB6E-E9029F5341CC}"/>
                </a:ext>
              </a:extLst>
            </p:cNvPr>
            <p:cNvSpPr/>
            <p:nvPr/>
          </p:nvSpPr>
          <p:spPr>
            <a:xfrm>
              <a:off x="4043173" y="1780322"/>
              <a:ext cx="1308011" cy="297936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000000"/>
                  </a:solidFill>
                </a:rPr>
                <a:t>Shared</a:t>
              </a:r>
              <a:endParaRPr lang="en-US" sz="105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F9E0A3-FDA9-4D12-B60F-447CB977FAA1}"/>
                </a:ext>
              </a:extLst>
            </p:cNvPr>
            <p:cNvSpPr/>
            <p:nvPr/>
          </p:nvSpPr>
          <p:spPr>
            <a:xfrm>
              <a:off x="3924959" y="1695542"/>
              <a:ext cx="178130" cy="16285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F5F1B7-1858-4AC1-B353-C1C32450A51F}"/>
                </a:ext>
              </a:extLst>
            </p:cNvPr>
            <p:cNvSpPr/>
            <p:nvPr/>
          </p:nvSpPr>
          <p:spPr>
            <a:xfrm>
              <a:off x="3924959" y="1881408"/>
              <a:ext cx="178130" cy="162856"/>
            </a:xfrm>
            <a:prstGeom prst="rect">
              <a:avLst/>
            </a:prstGeom>
            <a:solidFill>
              <a:srgbClr val="00CD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D44C1A-173E-49A6-A540-3BCE3B048644}"/>
                </a:ext>
              </a:extLst>
            </p:cNvPr>
            <p:cNvSpPr/>
            <p:nvPr/>
          </p:nvSpPr>
          <p:spPr>
            <a:xfrm>
              <a:off x="3924959" y="2078258"/>
              <a:ext cx="178130" cy="162856"/>
            </a:xfrm>
            <a:prstGeom prst="rect">
              <a:avLst/>
            </a:prstGeom>
            <a:solidFill>
              <a:srgbClr val="00B3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637053A-90B1-415B-952F-CE0C5D315BC3}"/>
              </a:ext>
            </a:extLst>
          </p:cNvPr>
          <p:cNvSpPr/>
          <p:nvPr/>
        </p:nvSpPr>
        <p:spPr>
          <a:xfrm>
            <a:off x="8630642" y="2897807"/>
            <a:ext cx="1540355" cy="27633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Number of DEG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6F5F433-0056-475C-9A6C-1CD0B6A9C2D3}"/>
              </a:ext>
            </a:extLst>
          </p:cNvPr>
          <p:cNvSpPr/>
          <p:nvPr/>
        </p:nvSpPr>
        <p:spPr>
          <a:xfrm>
            <a:off x="4569232" y="1326163"/>
            <a:ext cx="2880440" cy="4164337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530C0FB-237E-41AD-9A31-13FCBE5DAC97}"/>
              </a:ext>
            </a:extLst>
          </p:cNvPr>
          <p:cNvSpPr/>
          <p:nvPr/>
        </p:nvSpPr>
        <p:spPr>
          <a:xfrm>
            <a:off x="7501244" y="1304392"/>
            <a:ext cx="2569900" cy="2078639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73E5FFD-B92C-45AF-9D98-10B70A3E5A76}"/>
              </a:ext>
            </a:extLst>
          </p:cNvPr>
          <p:cNvSpPr/>
          <p:nvPr/>
        </p:nvSpPr>
        <p:spPr>
          <a:xfrm>
            <a:off x="7552710" y="3521511"/>
            <a:ext cx="2431213" cy="665603"/>
          </a:xfrm>
          <a:prstGeom prst="round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D45FC0-2C6C-4CB6-AE64-20AC11335E30}"/>
              </a:ext>
            </a:extLst>
          </p:cNvPr>
          <p:cNvSpPr/>
          <p:nvPr/>
        </p:nvSpPr>
        <p:spPr>
          <a:xfrm>
            <a:off x="4762624" y="5486423"/>
            <a:ext cx="734519" cy="27633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(*EC50)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9BE8054-71D1-4618-85FE-51C617693888}"/>
              </a:ext>
            </a:extLst>
          </p:cNvPr>
          <p:cNvSpPr/>
          <p:nvPr/>
        </p:nvSpPr>
        <p:spPr>
          <a:xfrm>
            <a:off x="2097519" y="5491676"/>
            <a:ext cx="1989952" cy="276336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20000"/>
              </a:lnSpc>
              <a:spcBef>
                <a:spcPts val="225"/>
              </a:spcBef>
            </a:pPr>
            <a:r>
              <a:rPr lang="en-US" sz="1200" dirty="0">
                <a:solidFill>
                  <a:srgbClr val="000000"/>
                </a:solidFill>
              </a:rPr>
              <a:t>[1] </a:t>
            </a:r>
            <a:r>
              <a:rPr lang="en-US" sz="1200" dirty="0" err="1">
                <a:solidFill>
                  <a:srgbClr val="000000"/>
                </a:solidFill>
              </a:rPr>
              <a:t>Sivaramakhrisian</a:t>
            </a:r>
            <a:r>
              <a:rPr lang="en-US" sz="1200" dirty="0">
                <a:solidFill>
                  <a:srgbClr val="000000"/>
                </a:solidFill>
              </a:rPr>
              <a:t>, 2017 </a:t>
            </a:r>
          </a:p>
        </p:txBody>
      </p:sp>
    </p:spTree>
    <p:extLst>
      <p:ext uri="{BB962C8B-B14F-4D97-AF65-F5344CB8AC3E}">
        <p14:creationId xmlns:p14="http://schemas.microsoft.com/office/powerpoint/2010/main" val="4445261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FOXM1</a:t>
            </a:r>
          </a:p>
        </p:txBody>
      </p:sp>
    </p:spTree>
    <p:extLst>
      <p:ext uri="{BB962C8B-B14F-4D97-AF65-F5344CB8AC3E}">
        <p14:creationId xmlns:p14="http://schemas.microsoft.com/office/powerpoint/2010/main" val="918361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7" y="3414929"/>
            <a:ext cx="5715000" cy="92847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7509"/>
            <a:ext cx="8458201" cy="18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E12C1-E562-46F3-9521-D147E8787137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 splicing of FOXM1 in </a:t>
            </a:r>
            <a:r>
              <a:rPr lang="en-US" sz="3600" b="1" dirty="0" err="1">
                <a:solidFill>
                  <a:schemeClr val="bg1"/>
                </a:solidFill>
              </a:rPr>
              <a:t>fibroblast+risdiplam</a:t>
            </a:r>
            <a:r>
              <a:rPr lang="en-US" sz="3600" b="1" dirty="0">
                <a:solidFill>
                  <a:schemeClr val="bg1"/>
                </a:solidFill>
              </a:rPr>
              <a:t> is a different event from SMA iPSC-MN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72266" y="1148177"/>
            <a:ext cx="356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Fibroblast+risdiplam</a:t>
            </a:r>
            <a:r>
              <a:rPr lang="en-US" b="1" dirty="0">
                <a:solidFill>
                  <a:schemeClr val="bg1"/>
                </a:solidFill>
              </a:rPr>
              <a:t> (TST11354)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3841810" y="1410235"/>
            <a:ext cx="304800" cy="20283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1805277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01x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107691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03x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412491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784613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30x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56730" y="5044736"/>
            <a:ext cx="1010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279293" y="3555998"/>
            <a:ext cx="1239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 et al</a:t>
            </a:r>
          </a:p>
          <a:p>
            <a:r>
              <a:rPr lang="en-US" dirty="0">
                <a:solidFill>
                  <a:schemeClr val="bg1"/>
                </a:solidFill>
              </a:rPr>
              <a:t>(flipped)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457200" y="4495800"/>
            <a:ext cx="438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iPSC-MN from SMA vs control (GSE108094)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47" y="4933903"/>
            <a:ext cx="8477091" cy="114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8314678" y="4882888"/>
            <a:ext cx="304800" cy="12112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609600" y="1641613"/>
            <a:ext cx="82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DMSO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28600" y="5505147"/>
            <a:ext cx="1010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449455" y="6135469"/>
            <a:ext cx="11513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FOXM1 differential splicing in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Fib+Risdiplam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is likely due to the compound,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     not due to normalization of SMN protein level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 animBg="1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445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243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521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173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353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907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44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A007FF-1A79-4326-A4A5-8CF7ADBAB22F}"/>
              </a:ext>
            </a:extLst>
          </p:cNvPr>
          <p:cNvSpPr txBox="1"/>
          <p:nvPr/>
        </p:nvSpPr>
        <p:spPr>
          <a:xfrm>
            <a:off x="76200" y="54114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Experimental setup: RNA-seq on SMA-derived cell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D8BCE-45DC-4363-8B3F-799E3A9F5070}"/>
              </a:ext>
            </a:extLst>
          </p:cNvPr>
          <p:cNvSpPr txBox="1"/>
          <p:nvPr/>
        </p:nvSpPr>
        <p:spPr>
          <a:xfrm>
            <a:off x="228600" y="1767840"/>
            <a:ext cx="5638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Cell line    :   SMN1 ex7-8 del fibroblast</a:t>
            </a:r>
          </a:p>
          <a:p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Compound:   </a:t>
            </a:r>
            <a:r>
              <a:rPr lang="en-US" b="1" dirty="0">
                <a:solidFill>
                  <a:schemeClr val="bg1"/>
                </a:solidFill>
              </a:rPr>
              <a:t>BIO-1790727</a:t>
            </a:r>
          </a:p>
          <a:p>
            <a:r>
              <a:rPr lang="en-US" b="1" dirty="0">
                <a:solidFill>
                  <a:schemeClr val="bg1"/>
                </a:solidFill>
              </a:rPr>
              <a:t>	            </a:t>
            </a:r>
            <a:r>
              <a:rPr lang="en-US" b="1" dirty="0" err="1">
                <a:solidFill>
                  <a:schemeClr val="bg1"/>
                </a:solidFill>
              </a:rPr>
              <a:t>Branaplam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                          </a:t>
            </a:r>
            <a:r>
              <a:rPr lang="en-US" b="1" dirty="0" err="1">
                <a:solidFill>
                  <a:schemeClr val="bg1"/>
                </a:solidFill>
              </a:rPr>
              <a:t>Risdiplam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Dose         :   01x, 03x, 10x, 30x of EC50 </a:t>
            </a:r>
          </a:p>
          <a:p>
            <a:r>
              <a:rPr lang="en-US" dirty="0">
                <a:solidFill>
                  <a:schemeClr val="bg1"/>
                </a:solidFill>
              </a:rPr>
              <a:t>       Time         :   24 hour after compound treatment</a:t>
            </a:r>
          </a:p>
          <a:p>
            <a:r>
              <a:rPr lang="en-US" dirty="0">
                <a:solidFill>
                  <a:schemeClr val="bg1"/>
                </a:solidFill>
              </a:rPr>
              <a:t>       Replicates:   Each treatment X3, DMSO control X 6.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EAF3F-260D-4BD4-816F-61BB928511C5}"/>
              </a:ext>
            </a:extLst>
          </p:cNvPr>
          <p:cNvSpPr txBox="1"/>
          <p:nvPr/>
        </p:nvSpPr>
        <p:spPr>
          <a:xfrm>
            <a:off x="5715000" y="1752600"/>
            <a:ext cx="614934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Cell line    :  iPSC from GM24468D,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HNDS006-01C2,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HNDS0030-01  (SMA)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		differentiated to iPSC-MN, D14.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Compound:  </a:t>
            </a:r>
            <a:r>
              <a:rPr lang="en-US" b="1" dirty="0" err="1">
                <a:solidFill>
                  <a:schemeClr val="bg1"/>
                </a:solidFill>
              </a:rPr>
              <a:t>Risdiplam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Dose         :     4, 40, 120, 400 </a:t>
            </a:r>
            <a:r>
              <a:rPr lang="en-US" dirty="0" err="1">
                <a:solidFill>
                  <a:schemeClr val="bg1"/>
                </a:solidFill>
              </a:rPr>
              <a:t>nM</a:t>
            </a:r>
            <a:r>
              <a:rPr lang="en-US" dirty="0">
                <a:solidFill>
                  <a:schemeClr val="bg1"/>
                </a:solidFill>
              </a:rPr>
              <a:t> (EC50 = 40nM for </a:t>
            </a:r>
            <a:r>
              <a:rPr lang="en-US" dirty="0" err="1">
                <a:solidFill>
                  <a:schemeClr val="bg1"/>
                </a:solidFill>
              </a:rPr>
              <a:t>iPSCMN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</a:rPr>
              <a:t>       Time         :   24 hour after the compound treatment</a:t>
            </a:r>
          </a:p>
          <a:p>
            <a:r>
              <a:rPr lang="en-US" dirty="0">
                <a:solidFill>
                  <a:schemeClr val="bg1"/>
                </a:solidFill>
              </a:rPr>
              <a:t>       Replicates:   Each treatment X4, DMSO control X 4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</a:t>
            </a:r>
            <a:r>
              <a:rPr lang="en-US" sz="1400" i="1" dirty="0">
                <a:solidFill>
                  <a:schemeClr val="bg1"/>
                </a:solidFill>
              </a:rPr>
              <a:t>(except for HNDS0030-01 with 5 replicates of DMSO control)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3507FF-5B83-4F2F-B346-EED0BB96FF90}"/>
              </a:ext>
            </a:extLst>
          </p:cNvPr>
          <p:cNvSpPr txBox="1"/>
          <p:nvPr/>
        </p:nvSpPr>
        <p:spPr>
          <a:xfrm>
            <a:off x="2272284" y="5694512"/>
            <a:ext cx="8153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RNA-seq </a:t>
            </a:r>
            <a:r>
              <a:rPr lang="en-US" sz="2400" dirty="0">
                <a:solidFill>
                  <a:schemeClr val="bg1"/>
                </a:solidFill>
              </a:rPr>
              <a:t>(then mapped to hg19 annotation </a:t>
            </a:r>
            <a:r>
              <a:rPr lang="en-US" sz="2400" i="1" dirty="0">
                <a:solidFill>
                  <a:schemeClr val="bg1"/>
                </a:solidFill>
              </a:rPr>
              <a:t>without</a:t>
            </a:r>
            <a:r>
              <a:rPr lang="en-US" sz="2400" dirty="0">
                <a:solidFill>
                  <a:schemeClr val="bg1"/>
                </a:solidFill>
              </a:rPr>
              <a:t> SMN1 )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7435A0-3170-4575-9E94-98016402B3D1}"/>
              </a:ext>
            </a:extLst>
          </p:cNvPr>
          <p:cNvSpPr txBox="1"/>
          <p:nvPr/>
        </p:nvSpPr>
        <p:spPr>
          <a:xfrm>
            <a:off x="2272284" y="6219388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Monitor </a:t>
            </a:r>
            <a:r>
              <a:rPr lang="en-US" sz="2400" b="1" i="1" dirty="0">
                <a:solidFill>
                  <a:schemeClr val="bg1"/>
                </a:solidFill>
              </a:rPr>
              <a:t>local splice difference</a:t>
            </a:r>
            <a:r>
              <a:rPr lang="en-US" sz="2400" dirty="0">
                <a:solidFill>
                  <a:schemeClr val="bg1"/>
                </a:solidFill>
              </a:rPr>
              <a:t> for each treatment vs DMSO control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BEE598-815B-4AA7-9D08-4AAE9B6C75D9}"/>
              </a:ext>
            </a:extLst>
          </p:cNvPr>
          <p:cNvSpPr/>
          <p:nvPr/>
        </p:nvSpPr>
        <p:spPr>
          <a:xfrm>
            <a:off x="1510284" y="6244207"/>
            <a:ext cx="692285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FC8DF1-A067-43B2-8B3F-7BE340B18003}"/>
              </a:ext>
            </a:extLst>
          </p:cNvPr>
          <p:cNvSpPr/>
          <p:nvPr/>
        </p:nvSpPr>
        <p:spPr>
          <a:xfrm>
            <a:off x="1524000" y="5765741"/>
            <a:ext cx="692285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D0F758-F65D-42AF-AFA8-518379594CFC}"/>
              </a:ext>
            </a:extLst>
          </p:cNvPr>
          <p:cNvSpPr/>
          <p:nvPr/>
        </p:nvSpPr>
        <p:spPr>
          <a:xfrm>
            <a:off x="358140" y="1357887"/>
            <a:ext cx="5280660" cy="3534034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5E1C6-E216-46E6-8134-7E9384BB1DD7}"/>
              </a:ext>
            </a:extLst>
          </p:cNvPr>
          <p:cNvSpPr txBox="1"/>
          <p:nvPr/>
        </p:nvSpPr>
        <p:spPr>
          <a:xfrm>
            <a:off x="1524000" y="1143000"/>
            <a:ext cx="297180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Fibroblast (TST11354)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8A5B11-82AE-4AC1-8E4E-92667C53B87C}"/>
              </a:ext>
            </a:extLst>
          </p:cNvPr>
          <p:cNvSpPr/>
          <p:nvPr/>
        </p:nvSpPr>
        <p:spPr>
          <a:xfrm>
            <a:off x="5867400" y="1357886"/>
            <a:ext cx="6096000" cy="3534034"/>
          </a:xfrm>
          <a:prstGeom prst="roundRect">
            <a:avLst/>
          </a:prstGeom>
          <a:noFill/>
          <a:ln w="158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976AD-8A8E-4F71-9856-763A25EA8CBB}"/>
              </a:ext>
            </a:extLst>
          </p:cNvPr>
          <p:cNvSpPr txBox="1"/>
          <p:nvPr/>
        </p:nvSpPr>
        <p:spPr>
          <a:xfrm>
            <a:off x="7456170" y="1127054"/>
            <a:ext cx="266700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iPSC-MN(TST11451)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0D865-C6B4-4304-BED8-DF0972EE8B62}"/>
              </a:ext>
            </a:extLst>
          </p:cNvPr>
          <p:cNvSpPr txBox="1"/>
          <p:nvPr/>
        </p:nvSpPr>
        <p:spPr>
          <a:xfrm>
            <a:off x="609600" y="5087014"/>
            <a:ext cx="1169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Question: What other genes than SMN2 are spliced upon SM treatment? </a:t>
            </a:r>
          </a:p>
        </p:txBody>
      </p:sp>
    </p:spTree>
    <p:extLst>
      <p:ext uri="{BB962C8B-B14F-4D97-AF65-F5344CB8AC3E}">
        <p14:creationId xmlns:p14="http://schemas.microsoft.com/office/powerpoint/2010/main" val="1816529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22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282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300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96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827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08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727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02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11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8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0FD4C7-DD67-461F-B070-049B50C8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1027331"/>
            <a:ext cx="12192000" cy="5103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FEBFB-5356-4AAF-93D8-117AED7E6EE7}"/>
              </a:ext>
            </a:extLst>
          </p:cNvPr>
          <p:cNvSpPr txBox="1"/>
          <p:nvPr/>
        </p:nvSpPr>
        <p:spPr>
          <a:xfrm>
            <a:off x="20216" y="2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SMN2 exon7 inclusion after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E20D3-1102-4263-9783-24EA9B772B45}"/>
              </a:ext>
            </a:extLst>
          </p:cNvPr>
          <p:cNvSpPr txBox="1"/>
          <p:nvPr/>
        </p:nvSpPr>
        <p:spPr>
          <a:xfrm rot="16200000">
            <a:off x="11368734" y="1393397"/>
            <a:ext cx="11014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45B15-5D2B-4B33-81D5-C579637C066B}"/>
              </a:ext>
            </a:extLst>
          </p:cNvPr>
          <p:cNvSpPr txBox="1"/>
          <p:nvPr/>
        </p:nvSpPr>
        <p:spPr>
          <a:xfrm rot="16200000">
            <a:off x="11368734" y="2546646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004nM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B6D39-CFD0-4373-A1D5-9BB884C6A914}"/>
              </a:ext>
            </a:extLst>
          </p:cNvPr>
          <p:cNvSpPr txBox="1"/>
          <p:nvPr/>
        </p:nvSpPr>
        <p:spPr>
          <a:xfrm rot="16200000">
            <a:off x="11368735" y="3699894"/>
            <a:ext cx="1101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040nM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E6EAE-4980-4996-9304-FE81168757C4}"/>
              </a:ext>
            </a:extLst>
          </p:cNvPr>
          <p:cNvSpPr txBox="1"/>
          <p:nvPr/>
        </p:nvSpPr>
        <p:spPr>
          <a:xfrm rot="16200000">
            <a:off x="11368734" y="4889687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120nM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FF062-2563-45DB-B09E-E999BE31A40C}"/>
              </a:ext>
            </a:extLst>
          </p:cNvPr>
          <p:cNvSpPr/>
          <p:nvPr/>
        </p:nvSpPr>
        <p:spPr>
          <a:xfrm>
            <a:off x="11339346" y="333368"/>
            <a:ext cx="228600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E33FC-44A8-4D4F-9AB2-30EABBB845BB}"/>
              </a:ext>
            </a:extLst>
          </p:cNvPr>
          <p:cNvSpPr/>
          <p:nvPr/>
        </p:nvSpPr>
        <p:spPr>
          <a:xfrm>
            <a:off x="304800" y="716113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GM24468D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6F463-6476-4D4D-91C4-9060F2C5576E}"/>
              </a:ext>
            </a:extLst>
          </p:cNvPr>
          <p:cNvSpPr/>
          <p:nvPr/>
        </p:nvSpPr>
        <p:spPr>
          <a:xfrm>
            <a:off x="632072" y="6259928"/>
            <a:ext cx="10821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Let’s quantify such events, comprehensively. 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24C39-AF10-4462-9EA7-964C5DF31191}"/>
              </a:ext>
            </a:extLst>
          </p:cNvPr>
          <p:cNvCxnSpPr/>
          <p:nvPr/>
        </p:nvCxnSpPr>
        <p:spPr>
          <a:xfrm flipH="1">
            <a:off x="-596" y="2137939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A88D1E-3018-4742-99D6-E84A3171C0BF}"/>
              </a:ext>
            </a:extLst>
          </p:cNvPr>
          <p:cNvCxnSpPr/>
          <p:nvPr/>
        </p:nvCxnSpPr>
        <p:spPr>
          <a:xfrm flipH="1">
            <a:off x="18288" y="3304032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28650-3683-4898-9732-03A908DAE387}"/>
              </a:ext>
            </a:extLst>
          </p:cNvPr>
          <p:cNvCxnSpPr/>
          <p:nvPr/>
        </p:nvCxnSpPr>
        <p:spPr>
          <a:xfrm flipH="1">
            <a:off x="-9144" y="4468368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1FE27-1707-4DED-B6A7-FB2F56CCF462}"/>
              </a:ext>
            </a:extLst>
          </p:cNvPr>
          <p:cNvCxnSpPr/>
          <p:nvPr/>
        </p:nvCxnSpPr>
        <p:spPr>
          <a:xfrm flipH="1">
            <a:off x="0" y="5620512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2A60AE-123A-4DEA-92B6-5E2BA2554AB4}"/>
              </a:ext>
            </a:extLst>
          </p:cNvPr>
          <p:cNvSpPr txBox="1"/>
          <p:nvPr/>
        </p:nvSpPr>
        <p:spPr>
          <a:xfrm rot="16200000">
            <a:off x="-341681" y="1379680"/>
            <a:ext cx="11014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824AA-2561-4E54-94A5-A24C7D3A0752}"/>
              </a:ext>
            </a:extLst>
          </p:cNvPr>
          <p:cNvSpPr txBox="1"/>
          <p:nvPr/>
        </p:nvSpPr>
        <p:spPr>
          <a:xfrm rot="16200000">
            <a:off x="-341681" y="2532929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004nM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4BBE2-4356-4864-9477-8FA42CA7CF42}"/>
              </a:ext>
            </a:extLst>
          </p:cNvPr>
          <p:cNvSpPr txBox="1"/>
          <p:nvPr/>
        </p:nvSpPr>
        <p:spPr>
          <a:xfrm rot="16200000">
            <a:off x="-341680" y="3686177"/>
            <a:ext cx="1101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040nM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56E30-66D3-422B-8E4C-5D7EBC61CE5E}"/>
              </a:ext>
            </a:extLst>
          </p:cNvPr>
          <p:cNvSpPr txBox="1"/>
          <p:nvPr/>
        </p:nvSpPr>
        <p:spPr>
          <a:xfrm rot="16200000">
            <a:off x="-341681" y="4875970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120nM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B646EA-5A5D-495C-9335-37259D07B8E3}"/>
              </a:ext>
            </a:extLst>
          </p:cNvPr>
          <p:cNvSpPr/>
          <p:nvPr/>
        </p:nvSpPr>
        <p:spPr>
          <a:xfrm>
            <a:off x="11339346" y="1039134"/>
            <a:ext cx="228600" cy="4657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93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085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874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749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F55E9-AD49-40BD-AF72-AADB8266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46715"/>
            <a:ext cx="4491693" cy="3814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5B6C2-4D5B-46ED-9A86-B22F8A31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723391"/>
            <a:ext cx="2255098" cy="205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1B2AA-350A-474F-BB75-7BC0DF5A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449" y="4759169"/>
            <a:ext cx="2362200" cy="202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496E67-7003-4FC7-A9D4-27BBCEB82FF7}"/>
              </a:ext>
            </a:extLst>
          </p:cNvPr>
          <p:cNvSpPr/>
          <p:nvPr/>
        </p:nvSpPr>
        <p:spPr>
          <a:xfrm>
            <a:off x="562621" y="1160756"/>
            <a:ext cx="103632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FOXM1 splicing was not detected in </a:t>
            </a:r>
            <a:r>
              <a:rPr lang="en-US" dirty="0" err="1">
                <a:solidFill>
                  <a:schemeClr val="bg1"/>
                </a:solidFill>
              </a:rPr>
              <a:t>iPSC-MN+risdiplam</a:t>
            </a:r>
            <a:r>
              <a:rPr lang="en-US" dirty="0">
                <a:solidFill>
                  <a:schemeClr val="bg1"/>
                </a:solidFill>
              </a:rPr>
              <a:t>, unlike </a:t>
            </a:r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FOXM1 expression was low in iPSC-MN(+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 , which explains this discrepancy. 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This difference can be attributed to the fraction of proliferating cells in fibroblast vs iPSC-MN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previous single-cell RNA-seq data of iPSC-MN (with Shila) shows that FOXM1 is expressed almost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exclusively in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proliferating progenitors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, but not in post-mitotic cells.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BC75-85EC-41DF-9170-570E93BC8D74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iPSC-MN, FOXM1 is mostly expressed in proliferating progenitor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90222-F3C2-4D2C-A7EF-401E2C6E1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393" y="2743107"/>
            <a:ext cx="2343150" cy="2047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F3874-EE82-4936-9E97-AE9DB9F8A4D0}"/>
              </a:ext>
            </a:extLst>
          </p:cNvPr>
          <p:cNvSpPr/>
          <p:nvPr/>
        </p:nvSpPr>
        <p:spPr>
          <a:xfrm>
            <a:off x="8184302" y="5200470"/>
            <a:ext cx="3855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To fully account for the discrepancy, cell-type composition in current bulk RNA-seq (TST11451) should be estimated (not done).  </a:t>
            </a:r>
          </a:p>
        </p:txBody>
      </p:sp>
    </p:spTree>
    <p:extLst>
      <p:ext uri="{BB962C8B-B14F-4D97-AF65-F5344CB8AC3E}">
        <p14:creationId xmlns:p14="http://schemas.microsoft.com/office/powerpoint/2010/main" val="2830858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9718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DEG</a:t>
            </a:r>
          </a:p>
        </p:txBody>
      </p:sp>
    </p:spTree>
    <p:extLst>
      <p:ext uri="{BB962C8B-B14F-4D97-AF65-F5344CB8AC3E}">
        <p14:creationId xmlns:p14="http://schemas.microsoft.com/office/powerpoint/2010/main" val="13584553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1945928" y="1088002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8CC5C-0723-4BBA-A433-FD35A40A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2892569" cy="309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0CAEE-DA6D-4626-83D3-B4153863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474" y="1600200"/>
            <a:ext cx="2789526" cy="3098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5BA3C-2E7B-4897-A3D5-ECECF828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1600200"/>
            <a:ext cx="2914650" cy="32237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98B61E-1206-4353-BBA5-971292C521EF}"/>
              </a:ext>
            </a:extLst>
          </p:cNvPr>
          <p:cNvSpPr/>
          <p:nvPr/>
        </p:nvSpPr>
        <p:spPr>
          <a:xfrm>
            <a:off x="7497689" y="914999"/>
            <a:ext cx="2530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Common_genes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F197B4-1FB1-459E-8490-ED9EDE4D0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46" y="1362847"/>
            <a:ext cx="4192474" cy="42108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07FCF3-2E6F-48FE-B59D-D95926BA1435}"/>
              </a:ext>
            </a:extLst>
          </p:cNvPr>
          <p:cNvSpPr/>
          <p:nvPr/>
        </p:nvSpPr>
        <p:spPr>
          <a:xfrm>
            <a:off x="7741920" y="5867166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4C33"/>
                </a:solidFill>
              </a:rPr>
              <a:t>Up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C94C"/>
                </a:solidFill>
              </a:rPr>
              <a:t>Down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 RG7916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8B437-AF44-47F5-BE71-C6B45EED4882}"/>
              </a:ext>
            </a:extLst>
          </p:cNvPr>
          <p:cNvSpPr txBox="1"/>
          <p:nvPr/>
        </p:nvSpPr>
        <p:spPr>
          <a:xfrm>
            <a:off x="6827800" y="5410561"/>
            <a:ext cx="39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            3           17           42 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4C5C1-88C5-458C-808D-C28143F86644}"/>
              </a:ext>
            </a:extLst>
          </p:cNvPr>
          <p:cNvSpPr txBox="1"/>
          <p:nvPr/>
        </p:nvSpPr>
        <p:spPr>
          <a:xfrm>
            <a:off x="62617" y="31666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Common DEG across different cell 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1FB12-2BA3-4587-8C16-62F84953724B}"/>
              </a:ext>
            </a:extLst>
          </p:cNvPr>
          <p:cNvSpPr/>
          <p:nvPr/>
        </p:nvSpPr>
        <p:spPr>
          <a:xfrm>
            <a:off x="10771633" y="886377"/>
            <a:ext cx="1383792" cy="12618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CTTNBP2</a:t>
            </a:r>
          </a:p>
          <a:p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ENSG00000260398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LRRC15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WDR91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WFIKKN1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B87FB0-647F-4590-B33F-4D3E8582A18D}"/>
              </a:ext>
            </a:extLst>
          </p:cNvPr>
          <p:cNvCxnSpPr>
            <a:cxnSpLocks/>
          </p:cNvCxnSpPr>
          <p:nvPr/>
        </p:nvCxnSpPr>
        <p:spPr>
          <a:xfrm flipH="1">
            <a:off x="9916623" y="886377"/>
            <a:ext cx="891585" cy="690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F67CA9-DB58-4E11-8947-1235788D241C}"/>
              </a:ext>
            </a:extLst>
          </p:cNvPr>
          <p:cNvCxnSpPr>
            <a:cxnSpLocks/>
          </p:cNvCxnSpPr>
          <p:nvPr/>
        </p:nvCxnSpPr>
        <p:spPr>
          <a:xfrm flipH="1" flipV="1">
            <a:off x="9916623" y="1923461"/>
            <a:ext cx="891585" cy="224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7E447EA-C417-4E7C-B673-670A15F24EE2}"/>
              </a:ext>
            </a:extLst>
          </p:cNvPr>
          <p:cNvSpPr/>
          <p:nvPr/>
        </p:nvSpPr>
        <p:spPr>
          <a:xfrm>
            <a:off x="10933072" y="3149527"/>
            <a:ext cx="1060914" cy="20621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PEPD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PMS1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SLC24A3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THSD7B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XRN2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PDXDC1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TSPAN7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808E11-BFD7-44D9-99EA-0691758EC4C5}"/>
              </a:ext>
            </a:extLst>
          </p:cNvPr>
          <p:cNvCxnSpPr>
            <a:cxnSpLocks/>
          </p:cNvCxnSpPr>
          <p:nvPr/>
        </p:nvCxnSpPr>
        <p:spPr>
          <a:xfrm flipH="1">
            <a:off x="9916625" y="3149527"/>
            <a:ext cx="1016447" cy="10824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EC8390-147B-4D21-8E88-D3F66EA2DF32}"/>
              </a:ext>
            </a:extLst>
          </p:cNvPr>
          <p:cNvCxnSpPr>
            <a:cxnSpLocks/>
          </p:cNvCxnSpPr>
          <p:nvPr/>
        </p:nvCxnSpPr>
        <p:spPr>
          <a:xfrm flipH="1" flipV="1">
            <a:off x="9916623" y="4818521"/>
            <a:ext cx="1016449" cy="4146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2BDE97-CBEF-45A7-A6C2-416C59EBC3D2}"/>
              </a:ext>
            </a:extLst>
          </p:cNvPr>
          <p:cNvGrpSpPr/>
          <p:nvPr/>
        </p:nvGrpSpPr>
        <p:grpSpPr>
          <a:xfrm>
            <a:off x="762000" y="5900103"/>
            <a:ext cx="4354122" cy="805497"/>
            <a:chOff x="674214" y="5366703"/>
            <a:chExt cx="4354122" cy="80549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872DDD-78D7-451D-B64A-992C97D4930E}"/>
                </a:ext>
              </a:extLst>
            </p:cNvPr>
            <p:cNvSpPr/>
            <p:nvPr/>
          </p:nvSpPr>
          <p:spPr>
            <a:xfrm>
              <a:off x="1991431" y="5366703"/>
              <a:ext cx="30369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sym typeface="Wingdings" panose="05000000000000000000" pitchFamily="2" charset="2"/>
                </a:rPr>
                <a:t>004           040           120            400nM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A4AD25-586C-44B8-B045-D9DA212C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7461" y="5670655"/>
              <a:ext cx="2964833" cy="4154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7EEC14-3095-4775-941F-EF5B4B31B21D}"/>
                </a:ext>
              </a:extLst>
            </p:cNvPr>
            <p:cNvSpPr/>
            <p:nvPr/>
          </p:nvSpPr>
          <p:spPr>
            <a:xfrm>
              <a:off x="674214" y="5616710"/>
              <a:ext cx="1109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GM24468D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EF8446-68EA-46C5-8A32-8489569C5E16}"/>
                </a:ext>
              </a:extLst>
            </p:cNvPr>
            <p:cNvSpPr/>
            <p:nvPr/>
          </p:nvSpPr>
          <p:spPr>
            <a:xfrm>
              <a:off x="674214" y="5747764"/>
              <a:ext cx="1109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HNDS0030_01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2E6865-7932-4374-A6D1-068E9EC1FE1A}"/>
                </a:ext>
              </a:extLst>
            </p:cNvPr>
            <p:cNvSpPr/>
            <p:nvPr/>
          </p:nvSpPr>
          <p:spPr>
            <a:xfrm>
              <a:off x="674214" y="5895201"/>
              <a:ext cx="15538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HNDS005_01C2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1A7EDE0-B418-4C58-9060-46CFED44FC0A}"/>
              </a:ext>
            </a:extLst>
          </p:cNvPr>
          <p:cNvSpPr/>
          <p:nvPr/>
        </p:nvSpPr>
        <p:spPr>
          <a:xfrm>
            <a:off x="696843" y="4943836"/>
            <a:ext cx="50365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TEX21P up-regulated (&gt;2x) in 120nM+ dosing,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Except for GM24468D cell line 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     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p.adj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=NA due to low counts, but 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p.val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&lt;1e-7)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500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DEG comparison: ~15% overlap between fibroblast and iPSC-MN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2F11E-D679-483C-B232-B025CCCC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3" y="1143000"/>
            <a:ext cx="2638750" cy="5212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E64277-D326-4001-AA96-501DBE6A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064842"/>
            <a:ext cx="2463448" cy="5191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9F96EB-C7CF-4774-82A6-5CCED8BEE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739" y="951153"/>
            <a:ext cx="2463448" cy="53605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4183185" y="6440997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76463-D8A3-48F6-8648-D6D7619803DA}"/>
              </a:ext>
            </a:extLst>
          </p:cNvPr>
          <p:cNvSpPr/>
          <p:nvPr/>
        </p:nvSpPr>
        <p:spPr>
          <a:xfrm>
            <a:off x="3565770" y="6127023"/>
            <a:ext cx="4435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Common across 3 iPSC-MN cell lines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5199D-8335-42C7-8256-BD2F24D5B472}"/>
              </a:ext>
            </a:extLst>
          </p:cNvPr>
          <p:cNvSpPr txBox="1"/>
          <p:nvPr/>
        </p:nvSpPr>
        <p:spPr>
          <a:xfrm>
            <a:off x="6305550" y="1145738"/>
            <a:ext cx="1444437" cy="1292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WFIKKN1 </a:t>
            </a:r>
            <a:r>
              <a:rPr lang="en-US" sz="1200" dirty="0">
                <a:solidFill>
                  <a:schemeClr val="bg1"/>
                </a:solidFill>
              </a:rPr>
              <a:t>ENSG00000272263</a:t>
            </a:r>
          </a:p>
          <a:p>
            <a:r>
              <a:rPr lang="en-US" sz="1600" dirty="0">
                <a:solidFill>
                  <a:schemeClr val="bg1"/>
                </a:solidFill>
              </a:rPr>
              <a:t>HAVCR2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TEX21P</a:t>
            </a:r>
          </a:p>
          <a:p>
            <a:r>
              <a:rPr lang="en-US" sz="1600" dirty="0">
                <a:solidFill>
                  <a:schemeClr val="bg1"/>
                </a:solidFill>
              </a:rPr>
              <a:t>WDR91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12F19E-79C4-462C-85EC-40BC53D986C3}"/>
              </a:ext>
            </a:extLst>
          </p:cNvPr>
          <p:cNvCxnSpPr>
            <a:cxnSpLocks/>
          </p:cNvCxnSpPr>
          <p:nvPr/>
        </p:nvCxnSpPr>
        <p:spPr>
          <a:xfrm flipH="1">
            <a:off x="5619752" y="1145738"/>
            <a:ext cx="685798" cy="1401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5F38E9-2E16-49F3-B4FE-88BDA41F5B6A}"/>
              </a:ext>
            </a:extLst>
          </p:cNvPr>
          <p:cNvCxnSpPr>
            <a:cxnSpLocks/>
          </p:cNvCxnSpPr>
          <p:nvPr/>
        </p:nvCxnSpPr>
        <p:spPr>
          <a:xfrm flipH="1" flipV="1">
            <a:off x="5619751" y="1792070"/>
            <a:ext cx="685799" cy="6463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32529B-10B8-473C-A2BE-7A7D2809C094}"/>
              </a:ext>
            </a:extLst>
          </p:cNvPr>
          <p:cNvSpPr txBox="1"/>
          <p:nvPr/>
        </p:nvSpPr>
        <p:spPr>
          <a:xfrm>
            <a:off x="6562827" y="4930692"/>
            <a:ext cx="929881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</a:rPr>
              <a:t>PDXDC1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B5D4EE-9ECC-4783-A57D-9C5E900CCE5D}"/>
              </a:ext>
            </a:extLst>
          </p:cNvPr>
          <p:cNvCxnSpPr>
            <a:cxnSpLocks/>
          </p:cNvCxnSpPr>
          <p:nvPr/>
        </p:nvCxnSpPr>
        <p:spPr>
          <a:xfrm flipH="1">
            <a:off x="5609250" y="4930692"/>
            <a:ext cx="937962" cy="174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067F20-29C3-405C-BBE5-91B892A59D83}"/>
              </a:ext>
            </a:extLst>
          </p:cNvPr>
          <p:cNvCxnSpPr>
            <a:cxnSpLocks/>
          </p:cNvCxnSpPr>
          <p:nvPr/>
        </p:nvCxnSpPr>
        <p:spPr>
          <a:xfrm flipH="1" flipV="1">
            <a:off x="5619751" y="5334000"/>
            <a:ext cx="927461" cy="1814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26FBE3B-1BC7-41C1-BE49-7FEF217E2EF6}"/>
              </a:ext>
            </a:extLst>
          </p:cNvPr>
          <p:cNvSpPr txBox="1"/>
          <p:nvPr/>
        </p:nvSpPr>
        <p:spPr>
          <a:xfrm>
            <a:off x="10464448" y="1215806"/>
            <a:ext cx="1444437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WFIKKN1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ATAD2B</a:t>
            </a:r>
          </a:p>
          <a:p>
            <a:r>
              <a:rPr lang="en-US" sz="1600" dirty="0">
                <a:solidFill>
                  <a:schemeClr val="bg1"/>
                </a:solidFill>
              </a:rPr>
              <a:t>WDR91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7C1706-60CD-40D6-8488-5C47849E79DE}"/>
              </a:ext>
            </a:extLst>
          </p:cNvPr>
          <p:cNvSpPr txBox="1"/>
          <p:nvPr/>
        </p:nvSpPr>
        <p:spPr>
          <a:xfrm>
            <a:off x="10709924" y="3136612"/>
            <a:ext cx="825640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</a:rPr>
              <a:t>TNS3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2928C-61B1-4A4C-A432-71D75842686B}"/>
              </a:ext>
            </a:extLst>
          </p:cNvPr>
          <p:cNvSpPr txBox="1"/>
          <p:nvPr/>
        </p:nvSpPr>
        <p:spPr>
          <a:xfrm>
            <a:off x="10646494" y="4016276"/>
            <a:ext cx="894279" cy="26776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COP1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DENND1A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DENND5A</a:t>
            </a:r>
          </a:p>
          <a:p>
            <a:r>
              <a:rPr lang="en-US" sz="1200" dirty="0">
                <a:solidFill>
                  <a:schemeClr val="bg1"/>
                </a:solidFill>
              </a:rPr>
              <a:t>HLTF</a:t>
            </a:r>
          </a:p>
          <a:p>
            <a:r>
              <a:rPr lang="en-US" sz="1200" dirty="0">
                <a:solidFill>
                  <a:schemeClr val="bg1"/>
                </a:solidFill>
              </a:rPr>
              <a:t>HPF1</a:t>
            </a:r>
          </a:p>
          <a:p>
            <a:r>
              <a:rPr lang="en-US" sz="1200" dirty="0">
                <a:solidFill>
                  <a:schemeClr val="bg1"/>
                </a:solidFill>
              </a:rPr>
              <a:t>HSD17B12</a:t>
            </a:r>
          </a:p>
          <a:p>
            <a:r>
              <a:rPr lang="en-US" sz="1200" dirty="0">
                <a:solidFill>
                  <a:schemeClr val="bg1"/>
                </a:solidFill>
              </a:rPr>
              <a:t>LNPK</a:t>
            </a:r>
          </a:p>
          <a:p>
            <a:r>
              <a:rPr lang="en-US" sz="1200" dirty="0">
                <a:solidFill>
                  <a:schemeClr val="bg1"/>
                </a:solidFill>
              </a:rPr>
              <a:t>PCM1</a:t>
            </a:r>
          </a:p>
          <a:p>
            <a:r>
              <a:rPr lang="en-US" sz="1200" dirty="0">
                <a:solidFill>
                  <a:schemeClr val="bg1"/>
                </a:solidFill>
              </a:rPr>
              <a:t>PDXDC1</a:t>
            </a:r>
          </a:p>
          <a:p>
            <a:r>
              <a:rPr lang="en-US" sz="1200" dirty="0">
                <a:solidFill>
                  <a:schemeClr val="bg1"/>
                </a:solidFill>
              </a:rPr>
              <a:t>PMS1</a:t>
            </a:r>
          </a:p>
          <a:p>
            <a:r>
              <a:rPr lang="en-US" sz="1200" dirty="0">
                <a:solidFill>
                  <a:schemeClr val="bg1"/>
                </a:solidFill>
              </a:rPr>
              <a:t>STAT1</a:t>
            </a:r>
          </a:p>
          <a:p>
            <a:r>
              <a:rPr lang="en-US" sz="1200" dirty="0">
                <a:solidFill>
                  <a:schemeClr val="bg1"/>
                </a:solidFill>
              </a:rPr>
              <a:t>TAF2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WAC-AS1</a:t>
            </a:r>
          </a:p>
          <a:p>
            <a:r>
              <a:rPr lang="en-US" sz="1200" dirty="0">
                <a:solidFill>
                  <a:schemeClr val="bg1"/>
                </a:solidFill>
              </a:rPr>
              <a:t>XRN2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DE7B30-C4B6-4E7A-9739-48B6C09D9EEF}"/>
              </a:ext>
            </a:extLst>
          </p:cNvPr>
          <p:cNvCxnSpPr>
            <a:cxnSpLocks/>
          </p:cNvCxnSpPr>
          <p:nvPr/>
        </p:nvCxnSpPr>
        <p:spPr>
          <a:xfrm flipH="1">
            <a:off x="10019072" y="3136612"/>
            <a:ext cx="690853" cy="1665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CA5BC-8459-43B7-B68D-9835579C00DC}"/>
              </a:ext>
            </a:extLst>
          </p:cNvPr>
          <p:cNvCxnSpPr>
            <a:cxnSpLocks/>
          </p:cNvCxnSpPr>
          <p:nvPr/>
        </p:nvCxnSpPr>
        <p:spPr>
          <a:xfrm flipH="1">
            <a:off x="10028597" y="3702337"/>
            <a:ext cx="690852" cy="118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F50C31-C7E9-4141-8589-FD38E782564F}"/>
              </a:ext>
            </a:extLst>
          </p:cNvPr>
          <p:cNvCxnSpPr>
            <a:cxnSpLocks/>
          </p:cNvCxnSpPr>
          <p:nvPr/>
        </p:nvCxnSpPr>
        <p:spPr>
          <a:xfrm flipH="1">
            <a:off x="9429750" y="4024339"/>
            <a:ext cx="1197694" cy="8782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F9BC63-195A-43DE-9654-D00262423F88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5355104"/>
            <a:ext cx="1197694" cy="13468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6A12B-9FAF-4607-A013-417AD984C72B}"/>
              </a:ext>
            </a:extLst>
          </p:cNvPr>
          <p:cNvCxnSpPr>
            <a:cxnSpLocks/>
          </p:cNvCxnSpPr>
          <p:nvPr/>
        </p:nvCxnSpPr>
        <p:spPr>
          <a:xfrm flipH="1">
            <a:off x="9448800" y="1215806"/>
            <a:ext cx="1015648" cy="155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4193428-C23F-4B9F-A71D-B2AEDAE5B081}"/>
              </a:ext>
            </a:extLst>
          </p:cNvPr>
          <p:cNvCxnSpPr>
            <a:cxnSpLocks/>
          </p:cNvCxnSpPr>
          <p:nvPr/>
        </p:nvCxnSpPr>
        <p:spPr>
          <a:xfrm flipH="1" flipV="1">
            <a:off x="9429750" y="1447800"/>
            <a:ext cx="1034698" cy="5990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03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10372827" y="3791711"/>
            <a:ext cx="137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CTTAC|T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</a:t>
            </a:r>
            <a:r>
              <a:rPr lang="en-US" sz="1600" dirty="0">
                <a:solidFill>
                  <a:schemeClr val="bg1"/>
                </a:solidFill>
              </a:rPr>
              <a:t>AT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Adandum</a:t>
            </a:r>
            <a:r>
              <a:rPr lang="en-US" sz="3600" b="1" dirty="0">
                <a:solidFill>
                  <a:schemeClr val="bg1"/>
                </a:solidFill>
              </a:rPr>
              <a:t> 20210519: FOXM1 exon9 has the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motif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75A3C-BD34-4A1D-825B-6AC4C117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0" y="1219200"/>
            <a:ext cx="8839200" cy="4949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BA1EBA-2E3D-4A0E-8ABC-CF09075737EB}"/>
              </a:ext>
            </a:extLst>
          </p:cNvPr>
          <p:cNvSpPr/>
          <p:nvPr/>
        </p:nvSpPr>
        <p:spPr>
          <a:xfrm>
            <a:off x="9586927" y="1345374"/>
            <a:ext cx="24148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90702:   </a:t>
            </a:r>
            <a:r>
              <a:rPr lang="en-US" sz="1600" dirty="0" err="1">
                <a:solidFill>
                  <a:schemeClr val="bg1"/>
                </a:solidFill>
              </a:rPr>
              <a:t>nnGA|GTAnG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LMI070: </a:t>
            </a:r>
            <a:r>
              <a:rPr lang="en-US" sz="1600" dirty="0" err="1">
                <a:solidFill>
                  <a:schemeClr val="bg1"/>
                </a:solidFill>
              </a:rPr>
              <a:t>nAGA|GTAnG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RG7916: </a:t>
            </a:r>
            <a:r>
              <a:rPr lang="en-US" sz="1600" dirty="0" err="1">
                <a:solidFill>
                  <a:schemeClr val="bg1"/>
                </a:solidFill>
              </a:rPr>
              <a:t>AnGA|GTAAG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90AA-1DF3-47C3-BA17-ED417D901747}"/>
              </a:ext>
            </a:extLst>
          </p:cNvPr>
          <p:cNvSpPr/>
          <p:nvPr/>
        </p:nvSpPr>
        <p:spPr>
          <a:xfrm>
            <a:off x="9613447" y="2314415"/>
            <a:ext cx="24148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Revcomp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90702:   </a:t>
            </a:r>
            <a:r>
              <a:rPr lang="en-US" sz="1600" dirty="0" err="1">
                <a:solidFill>
                  <a:schemeClr val="bg1"/>
                </a:solidFill>
              </a:rPr>
              <a:t>CnTAC|TCnn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LMI070: </a:t>
            </a:r>
            <a:r>
              <a:rPr lang="en-US" sz="1600" dirty="0" err="1">
                <a:solidFill>
                  <a:schemeClr val="bg1"/>
                </a:solidFill>
              </a:rPr>
              <a:t>CnTAC|TCTn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RG7916: </a:t>
            </a:r>
            <a:r>
              <a:rPr lang="en-US" sz="1600" dirty="0" err="1">
                <a:solidFill>
                  <a:schemeClr val="bg1"/>
                </a:solidFill>
              </a:rPr>
              <a:t>CTTAC|TCnT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DFA4A-51EE-46D1-94B8-D757F9C26955}"/>
              </a:ext>
            </a:extLst>
          </p:cNvPr>
          <p:cNvSpPr/>
          <p:nvPr/>
        </p:nvSpPr>
        <p:spPr>
          <a:xfrm rot="16200000">
            <a:off x="-80697" y="1923162"/>
            <a:ext cx="83210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09727 10X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02BCD-E8E7-49E0-94BD-92B455F3F354}"/>
              </a:ext>
            </a:extLst>
          </p:cNvPr>
          <p:cNvSpPr/>
          <p:nvPr/>
        </p:nvSpPr>
        <p:spPr>
          <a:xfrm rot="16200000">
            <a:off x="-59467" y="2898388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2B58C-4F08-4654-BAB8-E2D8646C21EC}"/>
              </a:ext>
            </a:extLst>
          </p:cNvPr>
          <p:cNvSpPr/>
          <p:nvPr/>
        </p:nvSpPr>
        <p:spPr>
          <a:xfrm rot="16200000">
            <a:off x="-39045" y="3936226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Brana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12EC7-F08D-4D14-8D2C-3E9B0130C5C9}"/>
              </a:ext>
            </a:extLst>
          </p:cNvPr>
          <p:cNvSpPr/>
          <p:nvPr/>
        </p:nvSpPr>
        <p:spPr>
          <a:xfrm rot="16200000">
            <a:off x="-39044" y="4971814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Risd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E8B5-27E4-4C71-BB90-3770067D3BF6}"/>
              </a:ext>
            </a:extLst>
          </p:cNvPr>
          <p:cNvSpPr/>
          <p:nvPr/>
        </p:nvSpPr>
        <p:spPr>
          <a:xfrm>
            <a:off x="2541286" y="5638800"/>
            <a:ext cx="685800" cy="152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78F8C-1A91-433F-81E8-722C6093C331}"/>
              </a:ext>
            </a:extLst>
          </p:cNvPr>
          <p:cNvSpPr/>
          <p:nvPr/>
        </p:nvSpPr>
        <p:spPr>
          <a:xfrm>
            <a:off x="9556447" y="3788825"/>
            <a:ext cx="1007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3FF"/>
                </a:solidFill>
                <a:sym typeface="Wingdings" panose="05000000000000000000" pitchFamily="2" charset="2"/>
              </a:rPr>
              <a:t>Exon9 3’: </a:t>
            </a:r>
            <a:endParaRPr lang="en-US" sz="1600" dirty="0">
              <a:solidFill>
                <a:srgbClr val="00B3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AD5BD-46AA-41CC-9F0F-80D4DE4BCF85}"/>
              </a:ext>
            </a:extLst>
          </p:cNvPr>
          <p:cNvSpPr/>
          <p:nvPr/>
        </p:nvSpPr>
        <p:spPr>
          <a:xfrm>
            <a:off x="10765194" y="4634756"/>
            <a:ext cx="137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CTTAC|TCAT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05A92-8473-4469-8352-4441B287E7E9}"/>
              </a:ext>
            </a:extLst>
          </p:cNvPr>
          <p:cNvSpPr/>
          <p:nvPr/>
        </p:nvSpPr>
        <p:spPr>
          <a:xfrm>
            <a:off x="9571687" y="4634756"/>
            <a:ext cx="1492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Exon9 middle: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312FD8-018C-4D90-A1E8-235A6B81B4BB}"/>
              </a:ext>
            </a:extLst>
          </p:cNvPr>
          <p:cNvSpPr/>
          <p:nvPr/>
        </p:nvSpPr>
        <p:spPr>
          <a:xfrm>
            <a:off x="7010400" y="5638800"/>
            <a:ext cx="685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970BF2-B753-49B0-AC5D-EEDC60C02530}"/>
              </a:ext>
            </a:extLst>
          </p:cNvPr>
          <p:cNvSpPr/>
          <p:nvPr/>
        </p:nvSpPr>
        <p:spPr>
          <a:xfrm>
            <a:off x="51816" y="832955"/>
            <a:ext cx="2414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SMA fibroblast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8E52-B51A-4394-80DF-F75664A30B73}"/>
              </a:ext>
            </a:extLst>
          </p:cNvPr>
          <p:cNvSpPr/>
          <p:nvPr/>
        </p:nvSpPr>
        <p:spPr>
          <a:xfrm>
            <a:off x="9734516" y="4096397"/>
            <a:ext cx="1967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 One mismatch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4DD00-2023-4018-9EC0-234B4E73C729}"/>
              </a:ext>
            </a:extLst>
          </p:cNvPr>
          <p:cNvSpPr/>
          <p:nvPr/>
        </p:nvSpPr>
        <p:spPr>
          <a:xfrm>
            <a:off x="9795544" y="5009240"/>
            <a:ext cx="1967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 Perfect match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13382-7250-4D16-A67A-1861127E722E}"/>
              </a:ext>
            </a:extLst>
          </p:cNvPr>
          <p:cNvSpPr/>
          <p:nvPr/>
        </p:nvSpPr>
        <p:spPr>
          <a:xfrm>
            <a:off x="4038600" y="802177"/>
            <a:ext cx="2414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Exon9 of FOXM1</a:t>
            </a:r>
          </a:p>
        </p:txBody>
      </p:sp>
    </p:spTree>
    <p:extLst>
      <p:ext uri="{BB962C8B-B14F-4D97-AF65-F5344CB8AC3E}">
        <p14:creationId xmlns:p14="http://schemas.microsoft.com/office/powerpoint/2010/main" val="654059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95F40-8B55-464A-A09C-26CC6B66482B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PCA from TPM – PC2~cell line. PC1?? (not dose)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2E259-209F-421C-ABB3-66DC4CEA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28393"/>
            <a:ext cx="4858997" cy="445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0752F-AAAB-4878-A935-168DF5C2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10105"/>
            <a:ext cx="4887013" cy="451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91A2-839A-45DB-B16A-80C91342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244" y="1694688"/>
            <a:ext cx="1333500" cy="84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2329A-685D-4B40-AB6F-13DD4D64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342" y="2595823"/>
            <a:ext cx="500062" cy="1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B0360-452C-42AC-956A-3960A2C1FE41}"/>
              </a:ext>
            </a:extLst>
          </p:cNvPr>
          <p:cNvSpPr txBox="1"/>
          <p:nvPr/>
        </p:nvSpPr>
        <p:spPr>
          <a:xfrm>
            <a:off x="685800" y="907189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20190913095214</a:t>
            </a:r>
          </a:p>
        </p:txBody>
      </p:sp>
    </p:spTree>
    <p:extLst>
      <p:ext uri="{BB962C8B-B14F-4D97-AF65-F5344CB8AC3E}">
        <p14:creationId xmlns:p14="http://schemas.microsoft.com/office/powerpoint/2010/main" val="334028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0DE4D7-A133-4117-9490-72A99D79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17463"/>
            <a:ext cx="4758040" cy="4410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10AF1-E80F-4236-8034-91552A61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9384"/>
            <a:ext cx="4833684" cy="4546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9B7FA7-C43B-497C-A872-03CE42FD5D3A}"/>
              </a:ext>
            </a:extLst>
          </p:cNvPr>
          <p:cNvSpPr/>
          <p:nvPr/>
        </p:nvSpPr>
        <p:spPr>
          <a:xfrm>
            <a:off x="1066800" y="1152620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20190913095229: the same</a:t>
            </a:r>
          </a:p>
        </p:txBody>
      </p:sp>
    </p:spTree>
    <p:extLst>
      <p:ext uri="{BB962C8B-B14F-4D97-AF65-F5344CB8AC3E}">
        <p14:creationId xmlns:p14="http://schemas.microsoft.com/office/powerpoint/2010/main" val="113357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721114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Malgun Gothic" panose="020B0503020000020004" pitchFamily="34" charset="-127"/>
              </a:rPr>
              <a:t>Splice analysis packages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78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CD1629-5E99-44DD-AFD7-0B6641B1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3" y="3362101"/>
            <a:ext cx="3346387" cy="336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4FFC4-9AD4-42D0-B099-00A60655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39" y="3397944"/>
            <a:ext cx="3346388" cy="3388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266A2-DE4E-45C5-98B9-97E16F5D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54" y="3429000"/>
            <a:ext cx="3346388" cy="3367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D04768-72EC-4B16-8273-770CBB2B7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06" y="422706"/>
            <a:ext cx="3223484" cy="3269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D88D75-F109-4CBD-AD8B-7025C10A8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082" y="457200"/>
            <a:ext cx="3213283" cy="325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F68F8-09CB-426B-A940-D233B7A56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31" y="443894"/>
            <a:ext cx="3228584" cy="319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5BCB7-F032-48A4-9C17-8BB801F97D99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PCA from TPM, per cell line </a:t>
            </a:r>
            <a:r>
              <a:rPr lang="en-US" sz="3600" b="1" dirty="0">
                <a:solidFill>
                  <a:schemeClr val="bg1"/>
                </a:solidFill>
                <a:sym typeface="Wingdings" panose="05000000000000000000" pitchFamily="2" charset="2"/>
              </a:rPr>
              <a:t> none sense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B84E4-2DCD-43F7-9768-F87CDEAD0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1939022"/>
            <a:ext cx="1143000" cy="9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1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6AA32-DCAF-46BA-9E32-ADF91AE0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71587"/>
            <a:ext cx="8505825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1D2D0-BD04-4992-851A-04074D3C34DA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Euclidian distance, hierarchical clustering on </a:t>
            </a:r>
            <a:r>
              <a:rPr lang="en-US" sz="3600" b="1">
                <a:solidFill>
                  <a:schemeClr val="bg1"/>
                </a:solidFill>
              </a:rPr>
              <a:t>vst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12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352550" y="2819400"/>
            <a:ext cx="948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</a:rPr>
              <a:t>Prev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89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143000" y="2286000"/>
            <a:ext cx="94869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Splicing:</a:t>
            </a:r>
          </a:p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Setting cutoffs for </a:t>
            </a:r>
            <a:r>
              <a:rPr lang="en-US" sz="4000" b="1" dirty="0" err="1">
                <a:solidFill>
                  <a:schemeClr val="bg1"/>
                </a:solidFill>
              </a:rPr>
              <a:t>dPSI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65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580C8-2B4D-468F-BEA7-932CF067EC2E}"/>
              </a:ext>
            </a:extLst>
          </p:cNvPr>
          <p:cNvSpPr txBox="1"/>
          <p:nvPr/>
        </p:nvSpPr>
        <p:spPr>
          <a:xfrm>
            <a:off x="76200" y="54114"/>
            <a:ext cx="90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Criteria for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and related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53BB-AC28-4DEB-A1B1-0FC9CC52D73C}"/>
              </a:ext>
            </a:extLst>
          </p:cNvPr>
          <p:cNvSpPr txBox="1"/>
          <p:nvPr/>
        </p:nvSpPr>
        <p:spPr>
          <a:xfrm>
            <a:off x="228600" y="1066800"/>
            <a:ext cx="11201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 Minimal set of splice isoforms that explain biological signature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 no phenotype available.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(2) Data-driven:</a:t>
            </a:r>
          </a:p>
          <a:p>
            <a:r>
              <a:rPr lang="en-US" dirty="0">
                <a:solidFill>
                  <a:schemeClr val="bg1"/>
                </a:solidFill>
              </a:rPr>
              <a:t>       a. upper bound: SMN2 must be included</a:t>
            </a:r>
          </a:p>
          <a:p>
            <a:r>
              <a:rPr lang="en-US" dirty="0">
                <a:solidFill>
                  <a:schemeClr val="bg1"/>
                </a:solidFill>
              </a:rPr>
              <a:t>       b. lower bound: null-comparison should give (close to) no positive signal</a:t>
            </a:r>
          </a:p>
          <a:p>
            <a:r>
              <a:rPr lang="en-US" dirty="0">
                <a:solidFill>
                  <a:schemeClr val="bg1"/>
                </a:solidFill>
              </a:rPr>
              <a:t>       c. consistency: junctions significant in lower dose should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also be significant at higher dose, with consistent direction        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  <a:sym typeface="Wingdings" panose="05000000000000000000" pitchFamily="2" charset="2"/>
              </a:rPr>
              <a:t> These will depend on effect size, within- and between- sample variability, read depth, and sample size. </a:t>
            </a:r>
          </a:p>
          <a:p>
            <a:endParaRPr lang="en-US" sz="2000" i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000" i="1" dirty="0">
                <a:solidFill>
                  <a:schemeClr val="bg1"/>
                </a:solidFill>
                <a:sym typeface="Wingdings" panose="05000000000000000000" pitchFamily="2" charset="2"/>
              </a:rPr>
              <a:t> Parameter set for this experiment is not transferrable to other experiment. </a:t>
            </a:r>
            <a:endParaRPr lang="en-US" sz="2000" i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EA496C-B520-4AFB-9FE6-8F10BA6DAAE2}"/>
              </a:ext>
            </a:extLst>
          </p:cNvPr>
          <p:cNvCxnSpPr/>
          <p:nvPr/>
        </p:nvCxnSpPr>
        <p:spPr>
          <a:xfrm>
            <a:off x="228600" y="1312492"/>
            <a:ext cx="6172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4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9D858-39ED-4A54-8739-FACEC2367340}"/>
              </a:ext>
            </a:extLst>
          </p:cNvPr>
          <p:cNvSpPr txBox="1"/>
          <p:nvPr/>
        </p:nvSpPr>
        <p:spPr>
          <a:xfrm>
            <a:off x="76200" y="5411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Optimal parameters set by consistency measure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55215-06AA-4FF8-95AC-E62EA8F5FE73}"/>
              </a:ext>
            </a:extLst>
          </p:cNvPr>
          <p:cNvSpPr txBox="1"/>
          <p:nvPr/>
        </p:nvSpPr>
        <p:spPr>
          <a:xfrm>
            <a:off x="264780" y="786824"/>
            <a:ext cx="96412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(2) Data-driven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a. upper bound: SMN2 must be included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b. lower bound: null-comparison should give no positive signal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c. consistency: junctions significant in lower dose should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     also be significant at higher dose, with consistent direction          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C8EAB2-3973-4893-8086-2078EDDB49C9}"/>
              </a:ext>
            </a:extLst>
          </p:cNvPr>
          <p:cNvCxnSpPr/>
          <p:nvPr/>
        </p:nvCxnSpPr>
        <p:spPr>
          <a:xfrm>
            <a:off x="2466408" y="3824205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73DD64-BD7B-4414-9AE9-FF742A6AB837}"/>
              </a:ext>
            </a:extLst>
          </p:cNvPr>
          <p:cNvCxnSpPr/>
          <p:nvPr/>
        </p:nvCxnSpPr>
        <p:spPr>
          <a:xfrm flipV="1">
            <a:off x="2466408" y="2833605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8988C3-854B-43E1-A2E3-501288B38E8B}"/>
              </a:ext>
            </a:extLst>
          </p:cNvPr>
          <p:cNvSpPr txBox="1"/>
          <p:nvPr/>
        </p:nvSpPr>
        <p:spPr>
          <a:xfrm rot="16200000">
            <a:off x="1270327" y="3011747"/>
            <a:ext cx="171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(junction level)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FEBEE-3179-4D0D-9160-F62CBBC45199}"/>
              </a:ext>
            </a:extLst>
          </p:cNvPr>
          <p:cNvSpPr txBox="1"/>
          <p:nvPr/>
        </p:nvSpPr>
        <p:spPr>
          <a:xfrm>
            <a:off x="3084554" y="38358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5CF48B-4FD7-4A12-87EB-02BBF6A96516}"/>
              </a:ext>
            </a:extLst>
          </p:cNvPr>
          <p:cNvSpPr/>
          <p:nvPr/>
        </p:nvSpPr>
        <p:spPr>
          <a:xfrm>
            <a:off x="2584624" y="360486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3540C2-ADBB-4205-A776-565C7B5328AD}"/>
              </a:ext>
            </a:extLst>
          </p:cNvPr>
          <p:cNvSpPr/>
          <p:nvPr/>
        </p:nvSpPr>
        <p:spPr>
          <a:xfrm>
            <a:off x="2846694" y="334848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CC7E4C-77EA-4D67-B58C-372E8DA83D09}"/>
              </a:ext>
            </a:extLst>
          </p:cNvPr>
          <p:cNvSpPr/>
          <p:nvPr/>
        </p:nvSpPr>
        <p:spPr>
          <a:xfrm>
            <a:off x="3160754" y="328297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F0F823-4BAA-4D31-A7F3-95BB9C61C7F1}"/>
              </a:ext>
            </a:extLst>
          </p:cNvPr>
          <p:cNvSpPr/>
          <p:nvPr/>
        </p:nvSpPr>
        <p:spPr>
          <a:xfrm>
            <a:off x="3338078" y="29860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26886-77EB-4110-8CC9-8B43B11090A8}"/>
              </a:ext>
            </a:extLst>
          </p:cNvPr>
          <p:cNvCxnSpPr/>
          <p:nvPr/>
        </p:nvCxnSpPr>
        <p:spPr>
          <a:xfrm>
            <a:off x="5191310" y="383275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3F0EEC-93CA-4C03-A318-85DA467269FA}"/>
              </a:ext>
            </a:extLst>
          </p:cNvPr>
          <p:cNvCxnSpPr/>
          <p:nvPr/>
        </p:nvCxnSpPr>
        <p:spPr>
          <a:xfrm flipV="1">
            <a:off x="5191310" y="284215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202F6B-1BFE-4A0C-9C6C-7A1EBC3AEF51}"/>
              </a:ext>
            </a:extLst>
          </p:cNvPr>
          <p:cNvSpPr txBox="1"/>
          <p:nvPr/>
        </p:nvSpPr>
        <p:spPr>
          <a:xfrm>
            <a:off x="5800910" y="38444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66C594-932B-48C4-8B39-FE95ABB2C981}"/>
              </a:ext>
            </a:extLst>
          </p:cNvPr>
          <p:cNvSpPr/>
          <p:nvPr/>
        </p:nvSpPr>
        <p:spPr>
          <a:xfrm>
            <a:off x="5309526" y="3756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0CDA14-D84E-4389-B59C-50813DC64D12}"/>
              </a:ext>
            </a:extLst>
          </p:cNvPr>
          <p:cNvSpPr/>
          <p:nvPr/>
        </p:nvSpPr>
        <p:spPr>
          <a:xfrm>
            <a:off x="5571596" y="301092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7EAEBB-2183-4BF3-BBE0-C1299626D5C3}"/>
              </a:ext>
            </a:extLst>
          </p:cNvPr>
          <p:cNvSpPr/>
          <p:nvPr/>
        </p:nvSpPr>
        <p:spPr>
          <a:xfrm>
            <a:off x="5824629" y="30707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E74E12-6CA7-4908-A5A7-25F32EE75BD7}"/>
              </a:ext>
            </a:extLst>
          </p:cNvPr>
          <p:cNvSpPr/>
          <p:nvPr/>
        </p:nvSpPr>
        <p:spPr>
          <a:xfrm>
            <a:off x="6062980" y="2994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89FD49-6406-44FC-920F-CF1DA4640357}"/>
              </a:ext>
            </a:extLst>
          </p:cNvPr>
          <p:cNvCxnSpPr/>
          <p:nvPr/>
        </p:nvCxnSpPr>
        <p:spPr>
          <a:xfrm>
            <a:off x="6598300" y="383738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8ED60-0125-44E8-93F1-F5580EF8C1E3}"/>
              </a:ext>
            </a:extLst>
          </p:cNvPr>
          <p:cNvCxnSpPr/>
          <p:nvPr/>
        </p:nvCxnSpPr>
        <p:spPr>
          <a:xfrm flipV="1">
            <a:off x="6598300" y="284678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08D4D5-471A-4053-9D74-599069454690}"/>
              </a:ext>
            </a:extLst>
          </p:cNvPr>
          <p:cNvSpPr txBox="1"/>
          <p:nvPr/>
        </p:nvSpPr>
        <p:spPr>
          <a:xfrm>
            <a:off x="7207900" y="38490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8DA334-8E7B-43B0-B500-9E28C82B6891}"/>
              </a:ext>
            </a:extLst>
          </p:cNvPr>
          <p:cNvSpPr/>
          <p:nvPr/>
        </p:nvSpPr>
        <p:spPr>
          <a:xfrm>
            <a:off x="6716516" y="37611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F8BDB5-ACD5-4E63-8D67-8ED65850C25C}"/>
              </a:ext>
            </a:extLst>
          </p:cNvPr>
          <p:cNvSpPr/>
          <p:nvPr/>
        </p:nvSpPr>
        <p:spPr>
          <a:xfrm>
            <a:off x="6978586" y="375192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442549-4209-4F98-90B6-FEF2A599EDBD}"/>
              </a:ext>
            </a:extLst>
          </p:cNvPr>
          <p:cNvSpPr/>
          <p:nvPr/>
        </p:nvSpPr>
        <p:spPr>
          <a:xfrm>
            <a:off x="7231619" y="30753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B8BD48-2D1A-4A29-910E-0DA9EFCBA623}"/>
              </a:ext>
            </a:extLst>
          </p:cNvPr>
          <p:cNvSpPr/>
          <p:nvPr/>
        </p:nvSpPr>
        <p:spPr>
          <a:xfrm>
            <a:off x="7469970" y="29991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91914E-9013-4EA5-A92D-AA107E4F9D4F}"/>
              </a:ext>
            </a:extLst>
          </p:cNvPr>
          <p:cNvCxnSpPr/>
          <p:nvPr/>
        </p:nvCxnSpPr>
        <p:spPr>
          <a:xfrm>
            <a:off x="8096662" y="383346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D6884B-B442-4139-8CB5-CDCD15157E81}"/>
              </a:ext>
            </a:extLst>
          </p:cNvPr>
          <p:cNvCxnSpPr/>
          <p:nvPr/>
        </p:nvCxnSpPr>
        <p:spPr>
          <a:xfrm flipV="1">
            <a:off x="8096662" y="284286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94AAE2F-E0F1-449B-97E3-CA0A18D4DE14}"/>
              </a:ext>
            </a:extLst>
          </p:cNvPr>
          <p:cNvSpPr txBox="1"/>
          <p:nvPr/>
        </p:nvSpPr>
        <p:spPr>
          <a:xfrm>
            <a:off x="8706262" y="38451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A4E7C2-2627-4468-985E-510C5816B901}"/>
              </a:ext>
            </a:extLst>
          </p:cNvPr>
          <p:cNvSpPr/>
          <p:nvPr/>
        </p:nvSpPr>
        <p:spPr>
          <a:xfrm>
            <a:off x="8214878" y="375726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6F08FF-5981-40CC-82E9-4A8634A698C6}"/>
              </a:ext>
            </a:extLst>
          </p:cNvPr>
          <p:cNvSpPr/>
          <p:nvPr/>
        </p:nvSpPr>
        <p:spPr>
          <a:xfrm>
            <a:off x="8476948" y="376438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C60AA8-9DEC-491A-9433-2DCB25DAC656}"/>
              </a:ext>
            </a:extLst>
          </p:cNvPr>
          <p:cNvSpPr/>
          <p:nvPr/>
        </p:nvSpPr>
        <p:spPr>
          <a:xfrm>
            <a:off x="8729981" y="373019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D6D491-9139-4C0F-867D-0A8B56DDD62E}"/>
              </a:ext>
            </a:extLst>
          </p:cNvPr>
          <p:cNvSpPr/>
          <p:nvPr/>
        </p:nvSpPr>
        <p:spPr>
          <a:xfrm>
            <a:off x="8968332" y="299526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6069D1-2F10-4D7A-BEF6-2B161775223C}"/>
              </a:ext>
            </a:extLst>
          </p:cNvPr>
          <p:cNvCxnSpPr/>
          <p:nvPr/>
        </p:nvCxnSpPr>
        <p:spPr>
          <a:xfrm>
            <a:off x="3787446" y="383275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2FBD00-396C-4198-8D7E-E99D7EC5315D}"/>
              </a:ext>
            </a:extLst>
          </p:cNvPr>
          <p:cNvCxnSpPr/>
          <p:nvPr/>
        </p:nvCxnSpPr>
        <p:spPr>
          <a:xfrm flipV="1">
            <a:off x="3787446" y="284215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B0BCA2-DDE6-4E45-8F1F-E86ED1064F91}"/>
              </a:ext>
            </a:extLst>
          </p:cNvPr>
          <p:cNvSpPr txBox="1"/>
          <p:nvPr/>
        </p:nvSpPr>
        <p:spPr>
          <a:xfrm>
            <a:off x="4397046" y="38444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84EB00-0C8D-42C5-B798-482DC14A97BC}"/>
              </a:ext>
            </a:extLst>
          </p:cNvPr>
          <p:cNvSpPr/>
          <p:nvPr/>
        </p:nvSpPr>
        <p:spPr>
          <a:xfrm>
            <a:off x="3905662" y="29860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ED7FDC-B3AA-40AE-9FFE-044186FE04E8}"/>
              </a:ext>
            </a:extLst>
          </p:cNvPr>
          <p:cNvSpPr/>
          <p:nvPr/>
        </p:nvSpPr>
        <p:spPr>
          <a:xfrm>
            <a:off x="4167732" y="30622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C8BE96-13A9-4EE1-AAC6-BA6AF5470E70}"/>
              </a:ext>
            </a:extLst>
          </p:cNvPr>
          <p:cNvSpPr/>
          <p:nvPr/>
        </p:nvSpPr>
        <p:spPr>
          <a:xfrm>
            <a:off x="4439062" y="293472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877A39-E2EA-49DE-B6A2-32B2A23BBF34}"/>
              </a:ext>
            </a:extLst>
          </p:cNvPr>
          <p:cNvSpPr/>
          <p:nvPr/>
        </p:nvSpPr>
        <p:spPr>
          <a:xfrm>
            <a:off x="4659116" y="2994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F33A3D-8F48-458F-B303-EACF71A5376A}"/>
              </a:ext>
            </a:extLst>
          </p:cNvPr>
          <p:cNvCxnSpPr/>
          <p:nvPr/>
        </p:nvCxnSpPr>
        <p:spPr>
          <a:xfrm>
            <a:off x="2440769" y="5853957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09916-BB12-4E7A-AC88-3F245A0DFC18}"/>
              </a:ext>
            </a:extLst>
          </p:cNvPr>
          <p:cNvCxnSpPr/>
          <p:nvPr/>
        </p:nvCxnSpPr>
        <p:spPr>
          <a:xfrm flipV="1">
            <a:off x="2440769" y="4863357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CE8BA6-0E35-4DC1-8F0F-AE82A1B6D449}"/>
              </a:ext>
            </a:extLst>
          </p:cNvPr>
          <p:cNvSpPr txBox="1"/>
          <p:nvPr/>
        </p:nvSpPr>
        <p:spPr>
          <a:xfrm rot="16200000">
            <a:off x="1286352" y="5062798"/>
            <a:ext cx="162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(junction level)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844601-9C12-498D-AA85-08F75EC2E330}"/>
              </a:ext>
            </a:extLst>
          </p:cNvPr>
          <p:cNvSpPr txBox="1"/>
          <p:nvPr/>
        </p:nvSpPr>
        <p:spPr>
          <a:xfrm>
            <a:off x="3058915" y="5865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0DB53C9-57D2-46C2-846C-FA473169FD58}"/>
              </a:ext>
            </a:extLst>
          </p:cNvPr>
          <p:cNvSpPr/>
          <p:nvPr/>
        </p:nvSpPr>
        <p:spPr>
          <a:xfrm>
            <a:off x="2558985" y="563461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2FE946-571B-4F2F-A392-573A8C347BEB}"/>
              </a:ext>
            </a:extLst>
          </p:cNvPr>
          <p:cNvSpPr/>
          <p:nvPr/>
        </p:nvSpPr>
        <p:spPr>
          <a:xfrm>
            <a:off x="2779039" y="50741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6CAFA9-EE92-4A43-9A65-0E55F6E00FC2}"/>
              </a:ext>
            </a:extLst>
          </p:cNvPr>
          <p:cNvSpPr/>
          <p:nvPr/>
        </p:nvSpPr>
        <p:spPr>
          <a:xfrm>
            <a:off x="3051083" y="561694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83DC05-4F76-4A21-8B5F-A80B050964DD}"/>
              </a:ext>
            </a:extLst>
          </p:cNvPr>
          <p:cNvSpPr/>
          <p:nvPr/>
        </p:nvSpPr>
        <p:spPr>
          <a:xfrm>
            <a:off x="3308523" y="50741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11086B-A27D-44A3-B3A5-947E76A1478B}"/>
              </a:ext>
            </a:extLst>
          </p:cNvPr>
          <p:cNvCxnSpPr/>
          <p:nvPr/>
        </p:nvCxnSpPr>
        <p:spPr>
          <a:xfrm>
            <a:off x="5165671" y="586250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8B1009-5208-4AC6-ADBD-69DA2615A89A}"/>
              </a:ext>
            </a:extLst>
          </p:cNvPr>
          <p:cNvCxnSpPr/>
          <p:nvPr/>
        </p:nvCxnSpPr>
        <p:spPr>
          <a:xfrm flipV="1">
            <a:off x="5165671" y="487190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A5A575-2602-4E45-B241-9D785174A51F}"/>
              </a:ext>
            </a:extLst>
          </p:cNvPr>
          <p:cNvSpPr txBox="1"/>
          <p:nvPr/>
        </p:nvSpPr>
        <p:spPr>
          <a:xfrm>
            <a:off x="5775271" y="58741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D91AC9-EAFF-483E-92CB-DF933003B0C6}"/>
              </a:ext>
            </a:extLst>
          </p:cNvPr>
          <p:cNvSpPr/>
          <p:nvPr/>
        </p:nvSpPr>
        <p:spPr>
          <a:xfrm>
            <a:off x="5283887" y="50636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B56D3E-6F8B-4682-A6E6-C8B082E74F69}"/>
              </a:ext>
            </a:extLst>
          </p:cNvPr>
          <p:cNvSpPr/>
          <p:nvPr/>
        </p:nvSpPr>
        <p:spPr>
          <a:xfrm>
            <a:off x="5545957" y="5757328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57158F-BC0C-493B-B6D7-D550166E9DC5}"/>
              </a:ext>
            </a:extLst>
          </p:cNvPr>
          <p:cNvSpPr/>
          <p:nvPr/>
        </p:nvSpPr>
        <p:spPr>
          <a:xfrm>
            <a:off x="5798990" y="581715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E050F9-E2D9-4758-BD0E-1D5BC49651DE}"/>
              </a:ext>
            </a:extLst>
          </p:cNvPr>
          <p:cNvSpPr/>
          <p:nvPr/>
        </p:nvSpPr>
        <p:spPr>
          <a:xfrm>
            <a:off x="6037341" y="574095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883B49-1EC8-4AF1-A7B8-6A3F1ACA6F6C}"/>
              </a:ext>
            </a:extLst>
          </p:cNvPr>
          <p:cNvCxnSpPr/>
          <p:nvPr/>
        </p:nvCxnSpPr>
        <p:spPr>
          <a:xfrm>
            <a:off x="6572661" y="586713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8B61B0-B1B7-448F-867A-AF95A214277F}"/>
              </a:ext>
            </a:extLst>
          </p:cNvPr>
          <p:cNvCxnSpPr/>
          <p:nvPr/>
        </p:nvCxnSpPr>
        <p:spPr>
          <a:xfrm flipV="1">
            <a:off x="6572661" y="487653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A81E784-FCF7-4778-9668-091159B02B22}"/>
              </a:ext>
            </a:extLst>
          </p:cNvPr>
          <p:cNvSpPr txBox="1"/>
          <p:nvPr/>
        </p:nvSpPr>
        <p:spPr>
          <a:xfrm>
            <a:off x="7182261" y="58788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492A107-00A4-404A-8183-82414AF34FFB}"/>
              </a:ext>
            </a:extLst>
          </p:cNvPr>
          <p:cNvSpPr/>
          <p:nvPr/>
        </p:nvSpPr>
        <p:spPr>
          <a:xfrm>
            <a:off x="6690877" y="499675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B48420-7AFE-481D-A51E-1DB7F0BE1C89}"/>
              </a:ext>
            </a:extLst>
          </p:cNvPr>
          <p:cNvSpPr/>
          <p:nvPr/>
        </p:nvSpPr>
        <p:spPr>
          <a:xfrm>
            <a:off x="6952947" y="49874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CC68CE-C629-4E05-8377-A70555762507}"/>
              </a:ext>
            </a:extLst>
          </p:cNvPr>
          <p:cNvSpPr/>
          <p:nvPr/>
        </p:nvSpPr>
        <p:spPr>
          <a:xfrm>
            <a:off x="7205980" y="58256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5B35D8-11AA-4708-A334-E1B6E9D00843}"/>
              </a:ext>
            </a:extLst>
          </p:cNvPr>
          <p:cNvSpPr/>
          <p:nvPr/>
        </p:nvSpPr>
        <p:spPr>
          <a:xfrm>
            <a:off x="7444331" y="57494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ACDC0C-04E9-420E-BA87-B7927A48E318}"/>
              </a:ext>
            </a:extLst>
          </p:cNvPr>
          <p:cNvCxnSpPr/>
          <p:nvPr/>
        </p:nvCxnSpPr>
        <p:spPr>
          <a:xfrm>
            <a:off x="8071023" y="5863215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6F8813-E9F8-4C16-BE80-E18B00675216}"/>
              </a:ext>
            </a:extLst>
          </p:cNvPr>
          <p:cNvCxnSpPr/>
          <p:nvPr/>
        </p:nvCxnSpPr>
        <p:spPr>
          <a:xfrm flipV="1">
            <a:off x="8071023" y="4872615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4057453-9317-4973-A1C2-5BD668486982}"/>
              </a:ext>
            </a:extLst>
          </p:cNvPr>
          <p:cNvSpPr txBox="1"/>
          <p:nvPr/>
        </p:nvSpPr>
        <p:spPr>
          <a:xfrm>
            <a:off x="8680623" y="58748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9DCF463-ADBC-4482-B5C9-42795848F994}"/>
              </a:ext>
            </a:extLst>
          </p:cNvPr>
          <p:cNvSpPr/>
          <p:nvPr/>
        </p:nvSpPr>
        <p:spPr>
          <a:xfrm>
            <a:off x="8189239" y="501456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F92AFC-F828-4025-A187-C7F3CB887D51}"/>
              </a:ext>
            </a:extLst>
          </p:cNvPr>
          <p:cNvSpPr/>
          <p:nvPr/>
        </p:nvSpPr>
        <p:spPr>
          <a:xfrm>
            <a:off x="8410007" y="573240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1B186C-E599-4F46-AEB3-401FAE02398E}"/>
              </a:ext>
            </a:extLst>
          </p:cNvPr>
          <p:cNvSpPr/>
          <p:nvPr/>
        </p:nvSpPr>
        <p:spPr>
          <a:xfrm>
            <a:off x="8712888" y="577513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FCA9E8-6951-43E0-A09E-21A137FBA7AE}"/>
              </a:ext>
            </a:extLst>
          </p:cNvPr>
          <p:cNvSpPr/>
          <p:nvPr/>
        </p:nvSpPr>
        <p:spPr>
          <a:xfrm>
            <a:off x="8934147" y="502096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5D508B-4C19-43C9-BD0C-84FDCEA90906}"/>
              </a:ext>
            </a:extLst>
          </p:cNvPr>
          <p:cNvCxnSpPr/>
          <p:nvPr/>
        </p:nvCxnSpPr>
        <p:spPr>
          <a:xfrm>
            <a:off x="3761807" y="586250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CF8CD0-7611-4EA6-953B-9F7EF7A28845}"/>
              </a:ext>
            </a:extLst>
          </p:cNvPr>
          <p:cNvCxnSpPr/>
          <p:nvPr/>
        </p:nvCxnSpPr>
        <p:spPr>
          <a:xfrm flipV="1">
            <a:off x="3761807" y="487190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DBB4F95-9847-454D-AE0A-C7CC1BC02A0A}"/>
              </a:ext>
            </a:extLst>
          </p:cNvPr>
          <p:cNvSpPr txBox="1"/>
          <p:nvPr/>
        </p:nvSpPr>
        <p:spPr>
          <a:xfrm>
            <a:off x="4371407" y="58741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0F495AB-47C2-4581-B5C1-F147E3CEEA7B}"/>
              </a:ext>
            </a:extLst>
          </p:cNvPr>
          <p:cNvSpPr/>
          <p:nvPr/>
        </p:nvSpPr>
        <p:spPr>
          <a:xfrm>
            <a:off x="3880023" y="5791512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343DF82-5D9B-4A74-91D4-7CD0F85D2A2B}"/>
              </a:ext>
            </a:extLst>
          </p:cNvPr>
          <p:cNvSpPr/>
          <p:nvPr/>
        </p:nvSpPr>
        <p:spPr>
          <a:xfrm>
            <a:off x="4142093" y="5867712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0FD5626-4669-45E4-A945-6343F74E03FB}"/>
              </a:ext>
            </a:extLst>
          </p:cNvPr>
          <p:cNvSpPr/>
          <p:nvPr/>
        </p:nvSpPr>
        <p:spPr>
          <a:xfrm>
            <a:off x="4413423" y="574023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0321B28-2962-4EDB-AB1F-5B2E70D46B71}"/>
              </a:ext>
            </a:extLst>
          </p:cNvPr>
          <p:cNvSpPr/>
          <p:nvPr/>
        </p:nvSpPr>
        <p:spPr>
          <a:xfrm>
            <a:off x="4633477" y="5800058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399A4E-A0AA-42D7-94F6-D442BB98F6D6}"/>
              </a:ext>
            </a:extLst>
          </p:cNvPr>
          <p:cNvSpPr txBox="1"/>
          <p:nvPr/>
        </p:nvSpPr>
        <p:spPr>
          <a:xfrm>
            <a:off x="6847798" y="4090886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 and their reflection on x-axis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A2D468-9E0D-47CA-A68D-A3A0D2C38D56}"/>
              </a:ext>
            </a:extLst>
          </p:cNvPr>
          <p:cNvSpPr txBox="1"/>
          <p:nvPr/>
        </p:nvSpPr>
        <p:spPr>
          <a:xfrm>
            <a:off x="6801261" y="6137749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 and their reflection on x-axis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E5F6B3-6332-444D-A5F4-13A88DA85D61}"/>
              </a:ext>
            </a:extLst>
          </p:cNvPr>
          <p:cNvSpPr txBox="1"/>
          <p:nvPr/>
        </p:nvSpPr>
        <p:spPr>
          <a:xfrm>
            <a:off x="7497742" y="5150351"/>
            <a:ext cx="50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79" name="Rounded Rectangle 85">
            <a:extLst>
              <a:ext uri="{FF2B5EF4-FFF2-40B4-BE49-F238E27FC236}">
                <a16:creationId xmlns:a16="http://schemas.microsoft.com/office/drawing/2014/main" id="{E6913A2E-67D7-4F29-BEA1-2F4DF3E2F21D}"/>
              </a:ext>
            </a:extLst>
          </p:cNvPr>
          <p:cNvSpPr/>
          <p:nvPr/>
        </p:nvSpPr>
        <p:spPr>
          <a:xfrm>
            <a:off x="1721499" y="2546672"/>
            <a:ext cx="8122407" cy="1905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EA796C-B00A-40B6-AD3B-5E08E8500226}"/>
              </a:ext>
            </a:extLst>
          </p:cNvPr>
          <p:cNvSpPr txBox="1"/>
          <p:nvPr/>
        </p:nvSpPr>
        <p:spPr>
          <a:xfrm>
            <a:off x="2514600" y="2555218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accepted pattern (all)</a:t>
            </a:r>
          </a:p>
        </p:txBody>
      </p:sp>
      <p:sp>
        <p:nvSpPr>
          <p:cNvPr id="81" name="Rounded Rectangle 87">
            <a:extLst>
              <a:ext uri="{FF2B5EF4-FFF2-40B4-BE49-F238E27FC236}">
                <a16:creationId xmlns:a16="http://schemas.microsoft.com/office/drawing/2014/main" id="{09370C66-D9E2-4ECE-B3C6-00250149A55B}"/>
              </a:ext>
            </a:extLst>
          </p:cNvPr>
          <p:cNvSpPr/>
          <p:nvPr/>
        </p:nvSpPr>
        <p:spPr>
          <a:xfrm>
            <a:off x="1696574" y="4571733"/>
            <a:ext cx="8152687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397F87-719D-493B-AE57-43A71866AC04}"/>
              </a:ext>
            </a:extLst>
          </p:cNvPr>
          <p:cNvSpPr txBox="1"/>
          <p:nvPr/>
        </p:nvSpPr>
        <p:spPr>
          <a:xfrm>
            <a:off x="2443952" y="4570602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rejected pattern (partial)</a:t>
            </a:r>
          </a:p>
        </p:txBody>
      </p:sp>
    </p:spTree>
    <p:extLst>
      <p:ext uri="{BB962C8B-B14F-4D97-AF65-F5344CB8AC3E}">
        <p14:creationId xmlns:p14="http://schemas.microsoft.com/office/powerpoint/2010/main" val="4210625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AFE6E-0D10-41E7-90FB-0516AC84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17" y="4871626"/>
            <a:ext cx="2409825" cy="127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3E21E-1087-4C12-B64B-E5D2C4689902}"/>
              </a:ext>
            </a:extLst>
          </p:cNvPr>
          <p:cNvSpPr txBox="1"/>
          <p:nvPr/>
        </p:nvSpPr>
        <p:spPr>
          <a:xfrm>
            <a:off x="0" y="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Compound Alias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3C244-FA20-4D9D-8605-41A23AA972FC}"/>
              </a:ext>
            </a:extLst>
          </p:cNvPr>
          <p:cNvSpPr txBox="1"/>
          <p:nvPr/>
        </p:nvSpPr>
        <p:spPr>
          <a:xfrm>
            <a:off x="1990727" y="1199305"/>
            <a:ext cx="2105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BIO-1790727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D20CE-479A-4C60-9EBB-D3DDA8E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7" y="2862941"/>
            <a:ext cx="241935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18E1-C2CE-4A68-8C30-8E3EB712F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540" y="2479234"/>
            <a:ext cx="2372035" cy="15412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E0E99-ED3D-4164-8B05-7812B53F44A5}"/>
              </a:ext>
            </a:extLst>
          </p:cNvPr>
          <p:cNvSpPr txBox="1"/>
          <p:nvPr/>
        </p:nvSpPr>
        <p:spPr>
          <a:xfrm>
            <a:off x="1973940" y="2408587"/>
            <a:ext cx="369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LMI070, </a:t>
            </a:r>
            <a:r>
              <a:rPr lang="en-US" sz="2000" dirty="0" err="1">
                <a:solidFill>
                  <a:schemeClr val="bg1"/>
                </a:solidFill>
              </a:rPr>
              <a:t>Branaplam</a:t>
            </a:r>
            <a:r>
              <a:rPr lang="en-US" sz="2000" dirty="0">
                <a:solidFill>
                  <a:schemeClr val="bg1"/>
                </a:solidFill>
              </a:rPr>
              <a:t>, NVS-SM1, BIO-1755497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3F8E00-BCC2-4E53-979F-35682DED01D7}"/>
              </a:ext>
            </a:extLst>
          </p:cNvPr>
          <p:cNvSpPr txBox="1"/>
          <p:nvPr/>
        </p:nvSpPr>
        <p:spPr>
          <a:xfrm>
            <a:off x="2032006" y="4493926"/>
            <a:ext cx="291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RG7916, </a:t>
            </a:r>
            <a:r>
              <a:rPr lang="en-US" sz="2000" dirty="0" err="1">
                <a:solidFill>
                  <a:schemeClr val="bg1"/>
                </a:solidFill>
              </a:rPr>
              <a:t>Risdiplam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BIO-1949634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3D71F-B858-4D21-8D20-101A8FF1AAA5}"/>
              </a:ext>
            </a:extLst>
          </p:cNvPr>
          <p:cNvSpPr txBox="1"/>
          <p:nvPr/>
        </p:nvSpPr>
        <p:spPr>
          <a:xfrm>
            <a:off x="7641126" y="2735282"/>
            <a:ext cx="1345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SMN-C3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A4066-94E3-499F-BDA7-EBFC05329EA1}"/>
              </a:ext>
            </a:extLst>
          </p:cNvPr>
          <p:cNvSpPr/>
          <p:nvPr/>
        </p:nvSpPr>
        <p:spPr>
          <a:xfrm>
            <a:off x="1781629" y="1031689"/>
            <a:ext cx="3695700" cy="5597711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6B9435-9618-46E0-9E50-B3B60E1CABEE}"/>
              </a:ext>
            </a:extLst>
          </p:cNvPr>
          <p:cNvSpPr txBox="1"/>
          <p:nvPr/>
        </p:nvSpPr>
        <p:spPr>
          <a:xfrm>
            <a:off x="2398032" y="533400"/>
            <a:ext cx="3023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3D69B"/>
                </a:solidFill>
              </a:rPr>
              <a:t>Current experiment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11896F-9FC0-40A0-882D-D4B0B3227086}"/>
              </a:ext>
            </a:extLst>
          </p:cNvPr>
          <p:cNvSpPr/>
          <p:nvPr/>
        </p:nvSpPr>
        <p:spPr>
          <a:xfrm>
            <a:off x="1850568" y="2348742"/>
            <a:ext cx="8367492" cy="184211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CEB7A-F795-48E4-A097-286234F18255}"/>
              </a:ext>
            </a:extLst>
          </p:cNvPr>
          <p:cNvSpPr txBox="1"/>
          <p:nvPr/>
        </p:nvSpPr>
        <p:spPr>
          <a:xfrm>
            <a:off x="7749508" y="1876163"/>
            <a:ext cx="257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9A5C6"/>
                </a:solidFill>
              </a:rPr>
              <a:t>Sivaramakrishnan</a:t>
            </a:r>
            <a:endParaRPr lang="en-US" sz="2400" dirty="0">
              <a:solidFill>
                <a:srgbClr val="89A5C6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39DAD5-FB87-456B-8457-EBC2830A555A}"/>
              </a:ext>
            </a:extLst>
          </p:cNvPr>
          <p:cNvSpPr/>
          <p:nvPr/>
        </p:nvSpPr>
        <p:spPr>
          <a:xfrm>
            <a:off x="1897740" y="4566920"/>
            <a:ext cx="8378366" cy="1790338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453DF-FF17-4645-8F9B-23336B2C07B4}"/>
              </a:ext>
            </a:extLst>
          </p:cNvPr>
          <p:cNvSpPr txBox="1"/>
          <p:nvPr/>
        </p:nvSpPr>
        <p:spPr>
          <a:xfrm>
            <a:off x="7774907" y="4175131"/>
            <a:ext cx="98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66"/>
                </a:solidFill>
              </a:rPr>
              <a:t>Ratni</a:t>
            </a:r>
            <a:endParaRPr lang="en-US" sz="2400" dirty="0">
              <a:solidFill>
                <a:srgbClr val="FF006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12BC6-8607-471E-81CB-19B8FC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456" y="4612209"/>
            <a:ext cx="2490785" cy="16079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697E80-77FF-4613-A610-EAA1B4049ABD}"/>
              </a:ext>
            </a:extLst>
          </p:cNvPr>
          <p:cNvSpPr txBox="1"/>
          <p:nvPr/>
        </p:nvSpPr>
        <p:spPr>
          <a:xfrm>
            <a:off x="7497967" y="4671571"/>
            <a:ext cx="206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</a:rPr>
              <a:t>“Compound 2”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F1B7F-896F-4F34-8F15-DF1ECE2675FB}"/>
              </a:ext>
            </a:extLst>
          </p:cNvPr>
          <p:cNvSpPr txBox="1"/>
          <p:nvPr/>
        </p:nvSpPr>
        <p:spPr>
          <a:xfrm>
            <a:off x="7547074" y="2429628"/>
            <a:ext cx="195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</a:rPr>
              <a:t>“Compound 10”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EBD4-4872-4926-99A9-052C644ECA66}"/>
              </a:ext>
            </a:extLst>
          </p:cNvPr>
          <p:cNvSpPr txBox="1"/>
          <p:nvPr/>
        </p:nvSpPr>
        <p:spPr>
          <a:xfrm>
            <a:off x="7566478" y="4983974"/>
            <a:ext cx="169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RG7800</a:t>
            </a:r>
          </a:p>
        </p:txBody>
      </p:sp>
    </p:spTree>
    <p:extLst>
      <p:ext uri="{BB962C8B-B14F-4D97-AF65-F5344CB8AC3E}">
        <p14:creationId xmlns:p14="http://schemas.microsoft.com/office/powerpoint/2010/main" val="3426559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143000" y="2286000"/>
            <a:ext cx="94869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Differential Expression:</a:t>
            </a:r>
          </a:p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Comparison with patient-derived iPSC-derived motor neurons</a:t>
            </a:r>
          </a:p>
        </p:txBody>
      </p:sp>
    </p:spTree>
    <p:extLst>
      <p:ext uri="{BB962C8B-B14F-4D97-AF65-F5344CB8AC3E}">
        <p14:creationId xmlns:p14="http://schemas.microsoft.com/office/powerpoint/2010/main" val="1011687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AD2C0-BA7F-456E-9362-50331190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92" y="2982364"/>
            <a:ext cx="3661792" cy="3392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3798C-8231-4B06-B31A-7EE0D91BF44A}"/>
              </a:ext>
            </a:extLst>
          </p:cNvPr>
          <p:cNvSpPr txBox="1"/>
          <p:nvPr/>
        </p:nvSpPr>
        <p:spPr>
          <a:xfrm>
            <a:off x="0" y="0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Due to the cell-line effect, PC1 is regressed from the RNA-seq data of iPSC-derived motor neurons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6D03A-5830-4E8A-B492-D392B55B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66" y="2714568"/>
            <a:ext cx="2146260" cy="188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4CCA5-060D-4F83-AD72-5CEEDAD1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03993"/>
            <a:ext cx="2146260" cy="188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174A-0E7C-44A0-80CD-9B09CFB4644F}"/>
              </a:ext>
            </a:extLst>
          </p:cNvPr>
          <p:cNvSpPr/>
          <p:nvPr/>
        </p:nvSpPr>
        <p:spPr>
          <a:xfrm>
            <a:off x="7568225" y="2779592"/>
            <a:ext cx="1324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 PC1 reg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F8907-9CDA-477E-A013-891F88FD9D88}"/>
              </a:ext>
            </a:extLst>
          </p:cNvPr>
          <p:cNvSpPr/>
          <p:nvPr/>
        </p:nvSpPr>
        <p:spPr>
          <a:xfrm>
            <a:off x="7568225" y="4678593"/>
            <a:ext cx="1324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w/ PC1 reg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E6167C-208A-42DB-8BD0-DD7BC1332498}"/>
              </a:ext>
            </a:extLst>
          </p:cNvPr>
          <p:cNvSpPr/>
          <p:nvPr/>
        </p:nvSpPr>
        <p:spPr>
          <a:xfrm>
            <a:off x="758992" y="3070150"/>
            <a:ext cx="259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RNA-seq design: </a:t>
            </a:r>
          </a:p>
          <a:p>
            <a:r>
              <a:rPr lang="en-US" dirty="0">
                <a:solidFill>
                  <a:srgbClr val="0083FF"/>
                </a:solidFill>
              </a:rPr>
              <a:t>Ctrl MN1 replicate 1</a:t>
            </a:r>
          </a:p>
          <a:p>
            <a:r>
              <a:rPr lang="en-US" dirty="0">
                <a:solidFill>
                  <a:srgbClr val="0083FF"/>
                </a:solidFill>
              </a:rPr>
              <a:t>Ctrl MN1 replicate 2</a:t>
            </a:r>
          </a:p>
          <a:p>
            <a:r>
              <a:rPr lang="en-US" dirty="0">
                <a:solidFill>
                  <a:srgbClr val="0083FF"/>
                </a:solidFill>
              </a:rPr>
              <a:t>Ctrl MN2 replicate 1</a:t>
            </a:r>
          </a:p>
          <a:p>
            <a:r>
              <a:rPr lang="en-US" dirty="0">
                <a:solidFill>
                  <a:srgbClr val="0083FF"/>
                </a:solidFill>
              </a:rPr>
              <a:t>Ctrl MN2 replicate 2</a:t>
            </a:r>
          </a:p>
          <a:p>
            <a:r>
              <a:rPr lang="en-US" dirty="0">
                <a:solidFill>
                  <a:srgbClr val="FF3535"/>
                </a:solidFill>
              </a:rPr>
              <a:t>SMN MN1 replicate 1</a:t>
            </a:r>
          </a:p>
          <a:p>
            <a:r>
              <a:rPr lang="en-US" dirty="0">
                <a:solidFill>
                  <a:srgbClr val="FF3535"/>
                </a:solidFill>
              </a:rPr>
              <a:t>SMN MN1 replicate 2</a:t>
            </a:r>
          </a:p>
          <a:p>
            <a:r>
              <a:rPr lang="en-US" dirty="0">
                <a:solidFill>
                  <a:srgbClr val="FF3535"/>
                </a:solidFill>
              </a:rPr>
              <a:t>SMN MN2 replicate 1</a:t>
            </a:r>
          </a:p>
          <a:p>
            <a:r>
              <a:rPr lang="en-US" dirty="0">
                <a:solidFill>
                  <a:srgbClr val="FF3535"/>
                </a:solidFill>
              </a:rPr>
              <a:t>SMN MN2 replicate 2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47979-AAB5-4139-8A79-8E3AA316CC74}"/>
              </a:ext>
            </a:extLst>
          </p:cNvPr>
          <p:cNvSpPr/>
          <p:nvPr/>
        </p:nvSpPr>
        <p:spPr>
          <a:xfrm>
            <a:off x="190500" y="1993900"/>
            <a:ext cx="11849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>
                <a:solidFill>
                  <a:schemeClr val="bg1"/>
                </a:solidFill>
              </a:rPr>
              <a:t>RNA-seq data from iPSC-derived motor neuron, patient line vs control line [Rizzo F, Brain, 2019. GSE108094]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</a:t>
            </a:r>
            <a:r>
              <a:rPr lang="en-US" sz="2000" dirty="0" err="1">
                <a:solidFill>
                  <a:schemeClr val="bg1"/>
                </a:solidFill>
              </a:rPr>
              <a:t>Fastq</a:t>
            </a:r>
            <a:r>
              <a:rPr lang="en-US" sz="2000" dirty="0">
                <a:solidFill>
                  <a:schemeClr val="bg1"/>
                </a:solidFill>
              </a:rPr>
              <a:t> are downloaded and re-processed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099B-E983-4ED5-A48F-C9BF35C70618}"/>
              </a:ext>
            </a:extLst>
          </p:cNvPr>
          <p:cNvSpPr/>
          <p:nvPr/>
        </p:nvSpPr>
        <p:spPr>
          <a:xfrm>
            <a:off x="190500" y="1194900"/>
            <a:ext cx="9591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Question:  How many of the DEG from our current experiment are off-target effect?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chemeClr val="bg1"/>
                </a:solidFill>
                <a:latin typeface="Gill Sans Nova Cond" panose="020B0604020202020204" pitchFamily="34" charset="0"/>
              </a:rPr>
              <a:t>≈</a:t>
            </a:r>
            <a:r>
              <a:rPr lang="en-US" sz="2000" dirty="0">
                <a:solidFill>
                  <a:schemeClr val="bg1"/>
                </a:solidFill>
              </a:rPr>
              <a:t> Can compound treatments reverse gene-expression signature? </a:t>
            </a:r>
          </a:p>
        </p:txBody>
      </p:sp>
    </p:spTree>
    <p:extLst>
      <p:ext uri="{BB962C8B-B14F-4D97-AF65-F5344CB8AC3E}">
        <p14:creationId xmlns:p14="http://schemas.microsoft.com/office/powerpoint/2010/main" val="2769852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0864" y="2971801"/>
            <a:ext cx="495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Packages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69950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FC6D9-7051-4F56-ABFB-868BA864ECC1}"/>
              </a:ext>
            </a:extLst>
          </p:cNvPr>
          <p:cNvSpPr txBox="1"/>
          <p:nvPr/>
        </p:nvSpPr>
        <p:spPr>
          <a:xfrm>
            <a:off x="0" y="381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Three different algorithms are used for splice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12746-975D-415C-9CEF-79D2F3B4E3F5}"/>
              </a:ext>
            </a:extLst>
          </p:cNvPr>
          <p:cNvSpPr txBox="1"/>
          <p:nvPr/>
        </p:nvSpPr>
        <p:spPr>
          <a:xfrm>
            <a:off x="8001000" y="649599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Eric Marshall, Ellen Tsai, Jessica Hurt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4E45B-D69C-4C58-8850-7C8B9CDB6D5C}"/>
              </a:ext>
            </a:extLst>
          </p:cNvPr>
          <p:cNvSpPr txBox="1"/>
          <p:nvPr/>
        </p:nvSpPr>
        <p:spPr>
          <a:xfrm>
            <a:off x="6659983" y="2696295"/>
            <a:ext cx="4279084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Most straightforward interpretation; 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low-counts are not handled well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1338B-7718-4D0C-8F5B-4A4AD2C05FE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630023" y="3050238"/>
            <a:ext cx="2029960" cy="7078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F420B1-EF72-4C23-BB8A-09830313A1D2}"/>
              </a:ext>
            </a:extLst>
          </p:cNvPr>
          <p:cNvSpPr txBox="1"/>
          <p:nvPr/>
        </p:nvSpPr>
        <p:spPr>
          <a:xfrm>
            <a:off x="1160011" y="1277681"/>
            <a:ext cx="573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Measure1: </a:t>
            </a:r>
            <a:r>
              <a:rPr lang="en-US" sz="2000" u="sng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</a:rPr>
              <a:t>ercent </a:t>
            </a:r>
            <a:r>
              <a:rPr lang="en-US" sz="2000" u="sng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pliced </a:t>
            </a:r>
            <a:r>
              <a:rPr lang="en-US" sz="2000" u="sng" dirty="0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n : e.g., exon skipping: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FDA2F-A945-4105-91C7-56E12951404C}"/>
              </a:ext>
            </a:extLst>
          </p:cNvPr>
          <p:cNvSpPr/>
          <p:nvPr/>
        </p:nvSpPr>
        <p:spPr>
          <a:xfrm>
            <a:off x="8520242" y="1420624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32B99-153F-4C97-8064-FF674B6541B0}"/>
              </a:ext>
            </a:extLst>
          </p:cNvPr>
          <p:cNvSpPr/>
          <p:nvPr/>
        </p:nvSpPr>
        <p:spPr>
          <a:xfrm>
            <a:off x="10137569" y="1420757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C46A-1E2A-440A-AC9F-05F8295B7865}"/>
              </a:ext>
            </a:extLst>
          </p:cNvPr>
          <p:cNvCxnSpPr/>
          <p:nvPr/>
        </p:nvCxnSpPr>
        <p:spPr>
          <a:xfrm flipV="1">
            <a:off x="8799525" y="1305600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706F5F-3437-4E6E-8986-FBA322E9DAA8}"/>
              </a:ext>
            </a:extLst>
          </p:cNvPr>
          <p:cNvCxnSpPr/>
          <p:nvPr/>
        </p:nvCxnSpPr>
        <p:spPr>
          <a:xfrm>
            <a:off x="8786942" y="1707839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39B7C7-C289-4AB4-9C72-31D16602A6CA}"/>
              </a:ext>
            </a:extLst>
          </p:cNvPr>
          <p:cNvCxnSpPr>
            <a:stCxn id="11" idx="3"/>
          </p:cNvCxnSpPr>
          <p:nvPr/>
        </p:nvCxnSpPr>
        <p:spPr>
          <a:xfrm>
            <a:off x="9053642" y="1502658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CF7D0-E616-4D79-86AC-C789277349BB}"/>
              </a:ext>
            </a:extLst>
          </p:cNvPr>
          <p:cNvSpPr/>
          <p:nvPr/>
        </p:nvSpPr>
        <p:spPr>
          <a:xfrm>
            <a:off x="9287835" y="1420624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83A8-6DA1-4B41-8FAB-386C3169C60C}"/>
              </a:ext>
            </a:extLst>
          </p:cNvPr>
          <p:cNvSpPr txBox="1"/>
          <p:nvPr/>
        </p:nvSpPr>
        <p:spPr>
          <a:xfrm>
            <a:off x="9817681" y="11139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219556-DDEA-4172-AC88-960179F58FC7}"/>
              </a:ext>
            </a:extLst>
          </p:cNvPr>
          <p:cNvSpPr txBox="1"/>
          <p:nvPr/>
        </p:nvSpPr>
        <p:spPr>
          <a:xfrm>
            <a:off x="9004881" y="111829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5020E-BF67-4439-9C2A-244163005AC3}"/>
              </a:ext>
            </a:extLst>
          </p:cNvPr>
          <p:cNvSpPr txBox="1"/>
          <p:nvPr/>
        </p:nvSpPr>
        <p:spPr>
          <a:xfrm>
            <a:off x="9423981" y="15330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27EAF7-4172-4EF5-9A5D-ED37C28DF29E}"/>
              </a:ext>
            </a:extLst>
          </p:cNvPr>
          <p:cNvCxnSpPr/>
          <p:nvPr/>
        </p:nvCxnSpPr>
        <p:spPr>
          <a:xfrm>
            <a:off x="9649609" y="1306083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2FB349-7C4F-411D-9895-BE97AFB069BF}"/>
              </a:ext>
            </a:extLst>
          </p:cNvPr>
          <p:cNvSpPr txBox="1"/>
          <p:nvPr/>
        </p:nvSpPr>
        <p:spPr>
          <a:xfrm>
            <a:off x="6792023" y="117949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+2*C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4DD71-7259-4ECA-99CB-902D217CBC24}"/>
              </a:ext>
            </a:extLst>
          </p:cNvPr>
          <p:cNvCxnSpPr/>
          <p:nvPr/>
        </p:nvCxnSpPr>
        <p:spPr>
          <a:xfrm>
            <a:off x="6944423" y="1498132"/>
            <a:ext cx="1193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BCF61-DFBD-4CCA-B8C1-C252C1859BFC}"/>
              </a:ext>
            </a:extLst>
          </p:cNvPr>
          <p:cNvSpPr/>
          <p:nvPr/>
        </p:nvSpPr>
        <p:spPr>
          <a:xfrm>
            <a:off x="6477000" y="1313466"/>
            <a:ext cx="664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AA1C7A-BD2F-494A-B4F2-1A5EA0A53C55}"/>
              </a:ext>
            </a:extLst>
          </p:cNvPr>
          <p:cNvSpPr txBox="1"/>
          <p:nvPr/>
        </p:nvSpPr>
        <p:spPr>
          <a:xfrm>
            <a:off x="1219200" y="1733490"/>
            <a:ext cx="458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Measure2: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 =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ΔΨ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treatment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control</a:t>
            </a:r>
            <a:endParaRPr lang="en-US" sz="20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4C55-590A-4B24-AB06-62D5660CF0B4}"/>
              </a:ext>
            </a:extLst>
          </p:cNvPr>
          <p:cNvSpPr txBox="1"/>
          <p:nvPr/>
        </p:nvSpPr>
        <p:spPr>
          <a:xfrm>
            <a:off x="550410" y="782815"/>
            <a:ext cx="844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Focusing on </a:t>
            </a:r>
            <a:r>
              <a:rPr lang="en-US" sz="2000" b="1" i="1" dirty="0">
                <a:solidFill>
                  <a:schemeClr val="bg1"/>
                </a:solidFill>
              </a:rPr>
              <a:t>local</a:t>
            </a:r>
            <a:r>
              <a:rPr lang="en-US" sz="2000" dirty="0">
                <a:solidFill>
                  <a:schemeClr val="bg1"/>
                </a:solidFill>
              </a:rPr>
              <a:t> splicing event rather than full quantification of splice isoforms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94A448-1EE1-43EF-8E0B-65E5C028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66" y="3435853"/>
            <a:ext cx="2800350" cy="13049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C0600C-E8C6-4EE5-AD22-4D4598CD93AA}"/>
              </a:ext>
            </a:extLst>
          </p:cNvPr>
          <p:cNvSpPr txBox="1"/>
          <p:nvPr/>
        </p:nvSpPr>
        <p:spPr>
          <a:xfrm>
            <a:off x="6774176" y="3477405"/>
            <a:ext cx="3148581" cy="707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Different definition of “PSI”;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Intron centric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B5C1B8-0909-4D94-AAE7-DF1AF771A764}"/>
              </a:ext>
            </a:extLst>
          </p:cNvPr>
          <p:cNvSpPr txBox="1"/>
          <p:nvPr/>
        </p:nvSpPr>
        <p:spPr>
          <a:xfrm>
            <a:off x="6767071" y="4258515"/>
            <a:ext cx="4127500" cy="101566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Different definition of “PSI”; </a:t>
            </a:r>
          </a:p>
          <a:p>
            <a:r>
              <a:rPr lang="en-US" sz="2000" dirty="0">
                <a:solidFill>
                  <a:schemeClr val="bg1"/>
                </a:solidFill>
              </a:rPr>
              <a:t>Junction centric;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Bayesian interpretation (no </a:t>
            </a:r>
            <a:r>
              <a:rPr lang="en-US" sz="2000" dirty="0" err="1">
                <a:solidFill>
                  <a:schemeClr val="bg1"/>
                </a:solidFill>
              </a:rPr>
              <a:t>p.val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F5ACF2-40F6-4FB6-8500-2958CFE9027D}"/>
              </a:ext>
            </a:extLst>
          </p:cNvPr>
          <p:cNvSpPr txBox="1"/>
          <p:nvPr/>
        </p:nvSpPr>
        <p:spPr>
          <a:xfrm>
            <a:off x="7772436" y="5404492"/>
            <a:ext cx="3637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i="1" dirty="0">
                <a:solidFill>
                  <a:schemeClr val="bg1"/>
                </a:solidFill>
              </a:rPr>
              <a:t>All three algorithm use 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     different statistical models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FEEE1F-18E6-41BC-99C4-006E39CFF10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4731516" y="3831348"/>
            <a:ext cx="2042660" cy="25696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4114B3-290A-4717-AAE7-00E4C3818B1B}"/>
              </a:ext>
            </a:extLst>
          </p:cNvPr>
          <p:cNvSpPr txBox="1"/>
          <p:nvPr/>
        </p:nvSpPr>
        <p:spPr>
          <a:xfrm>
            <a:off x="1524000" y="2378578"/>
            <a:ext cx="372186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Input: read counts from RNA-seq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82F271-A9D2-4615-9CFF-6579F1CFD94B}"/>
              </a:ext>
            </a:extLst>
          </p:cNvPr>
          <p:cNvSpPr txBox="1"/>
          <p:nvPr/>
        </p:nvSpPr>
        <p:spPr>
          <a:xfrm>
            <a:off x="665476" y="5420168"/>
            <a:ext cx="544906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Output: PSI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dPSI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statistical significance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3BBA634-0D7B-4C09-90AD-A31382D07306}"/>
              </a:ext>
            </a:extLst>
          </p:cNvPr>
          <p:cNvSpPr/>
          <p:nvPr/>
        </p:nvSpPr>
        <p:spPr>
          <a:xfrm rot="5400000">
            <a:off x="3148317" y="2915276"/>
            <a:ext cx="473232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6BA3C4-26C1-4D44-8D66-384B05420D13}"/>
              </a:ext>
            </a:extLst>
          </p:cNvPr>
          <p:cNvSpPr/>
          <p:nvPr/>
        </p:nvSpPr>
        <p:spPr>
          <a:xfrm rot="5400000">
            <a:off x="3134368" y="4880444"/>
            <a:ext cx="473232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2D18A6-3EAB-4187-9CE5-B6EC74EBB3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731516" y="4509379"/>
            <a:ext cx="2035555" cy="25696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67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157" y="98973"/>
            <a:ext cx="8698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rMATS</a:t>
            </a:r>
            <a:r>
              <a:rPr lang="en-US" sz="3200" b="1" dirty="0">
                <a:solidFill>
                  <a:schemeClr val="bg1"/>
                </a:solidFill>
              </a:rPr>
              <a:t>: Exon centric, UTR considered, no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5" y="1167125"/>
            <a:ext cx="38004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08" y="1014725"/>
            <a:ext cx="44386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21" y="1875757"/>
            <a:ext cx="18192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518" y="2214874"/>
            <a:ext cx="1743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95" y="3053074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26" y="2653025"/>
            <a:ext cx="18859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03" y="2051971"/>
            <a:ext cx="1428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86" y="2024374"/>
            <a:ext cx="2476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4439273"/>
            <a:ext cx="36290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76" y="3681725"/>
            <a:ext cx="4269083" cy="71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81200" y="5638801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type specific (e.g., SE, A5SS) PSI,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foldchange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pval</a:t>
            </a:r>
            <a:r>
              <a:rPr lang="en-US" dirty="0">
                <a:solidFill>
                  <a:schemeClr val="bg1"/>
                </a:solidFill>
              </a:rPr>
              <a:t>, FDR, exon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0091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871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Leafcutter: intron centric, PSI per cluster,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05" y="668810"/>
            <a:ext cx="6919325" cy="499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1266" y="5791200"/>
            <a:ext cx="8794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(.</a:t>
            </a:r>
            <a:r>
              <a:rPr lang="en-US" dirty="0" err="1">
                <a:solidFill>
                  <a:schemeClr val="bg1"/>
                </a:solidFill>
              </a:rPr>
              <a:t>gtf</a:t>
            </a:r>
            <a:r>
              <a:rPr lang="en-US" dirty="0">
                <a:solidFill>
                  <a:schemeClr val="bg1"/>
                </a:solidFill>
              </a:rPr>
              <a:t> comes later)</a:t>
            </a:r>
          </a:p>
          <a:p>
            <a:r>
              <a:rPr lang="en-US" dirty="0">
                <a:solidFill>
                  <a:schemeClr val="bg1"/>
                </a:solidFill>
              </a:rPr>
              <a:t>output: intron cluster significance, PSI and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per cluster, </a:t>
            </a:r>
            <a:r>
              <a:rPr lang="en-US" dirty="0" err="1">
                <a:solidFill>
                  <a:schemeClr val="bg1"/>
                </a:solidFill>
              </a:rPr>
              <a:t>logFC</a:t>
            </a:r>
            <a:r>
              <a:rPr lang="en-US" dirty="0">
                <a:solidFill>
                  <a:schemeClr val="bg1"/>
                </a:solidFill>
              </a:rPr>
              <a:t>, intron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but NO </a:t>
            </a:r>
            <a:r>
              <a:rPr lang="en-US" dirty="0" err="1">
                <a:solidFill>
                  <a:schemeClr val="bg1"/>
                </a:solidFill>
              </a:rPr>
              <a:t>p.val</a:t>
            </a:r>
            <a:r>
              <a:rPr lang="en-US" dirty="0">
                <a:solidFill>
                  <a:schemeClr val="bg1"/>
                </a:solidFill>
              </a:rPr>
              <a:t> for PSI/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2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200"/>
            <a:ext cx="1196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Leafcutter: Dirichlet-multinomial generalized linear model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347789"/>
            <a:ext cx="3952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21" y="1219201"/>
            <a:ext cx="3019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73" y="1523288"/>
            <a:ext cx="20478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85" y="1866188"/>
            <a:ext cx="35909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2462748"/>
            <a:ext cx="2676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876800" y="1694738"/>
            <a:ext cx="1752600" cy="117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25" y="3424773"/>
            <a:ext cx="3667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25" y="3723164"/>
            <a:ext cx="14382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54" y="2944161"/>
            <a:ext cx="25336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86647"/>
            <a:ext cx="2057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686300" y="1694738"/>
            <a:ext cx="0" cy="1263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79" y="4090989"/>
            <a:ext cx="5275256" cy="46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10628"/>
            <a:ext cx="3713810" cy="55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529" y="5264417"/>
            <a:ext cx="3954967" cy="55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960650"/>
            <a:ext cx="3078274" cy="76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84" y="5843486"/>
            <a:ext cx="1149927" cy="37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Brace 10"/>
          <p:cNvSpPr/>
          <p:nvPr/>
        </p:nvSpPr>
        <p:spPr>
          <a:xfrm>
            <a:off x="5393143" y="4645453"/>
            <a:ext cx="304800" cy="1395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590800" y="1694738"/>
            <a:ext cx="1371600" cy="353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36488" y="5814736"/>
            <a:ext cx="357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i.e., multinomial with dispersion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“x</a:t>
            </a:r>
            <a:r>
              <a:rPr lang="en-US" sz="2000" i="1" baseline="-25000" dirty="0">
                <a:solidFill>
                  <a:schemeClr val="bg1"/>
                </a:solidFill>
              </a:rPr>
              <a:t>i</a:t>
            </a:r>
            <a:r>
              <a:rPr lang="en-US" sz="2000" i="1" dirty="0">
                <a:solidFill>
                  <a:schemeClr val="bg1"/>
                </a:solidFill>
              </a:rPr>
              <a:t>” is not explained in the paper</a:t>
            </a:r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54" y="5233988"/>
            <a:ext cx="666647" cy="63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770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0578" y="5754470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LSV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LPSI and </a:t>
            </a:r>
            <a:r>
              <a:rPr lang="en-US" dirty="0" err="1">
                <a:solidFill>
                  <a:schemeClr val="bg1"/>
                </a:solidFill>
              </a:rPr>
              <a:t>dLSPI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Prob</a:t>
            </a:r>
            <a:r>
              <a:rPr lang="en-US" dirty="0">
                <a:solidFill>
                  <a:schemeClr val="bg1"/>
                </a:solidFill>
              </a:rPr>
              <a:t>(|</a:t>
            </a:r>
            <a:r>
              <a:rPr lang="en-US" dirty="0" err="1">
                <a:solidFill>
                  <a:schemeClr val="bg1"/>
                </a:solidFill>
              </a:rPr>
              <a:t>dLPSI</a:t>
            </a:r>
            <a:r>
              <a:rPr lang="en-US" dirty="0">
                <a:solidFill>
                  <a:schemeClr val="bg1"/>
                </a:solidFill>
              </a:rPr>
              <a:t>| &gt; </a:t>
            </a:r>
            <a:r>
              <a:rPr lang="en-US" dirty="0" err="1">
                <a:solidFill>
                  <a:schemeClr val="bg1"/>
                </a:solidFill>
              </a:rPr>
              <a:t>thr_p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13" y="1061104"/>
            <a:ext cx="2457286" cy="266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66800"/>
            <a:ext cx="2286000" cy="399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35" y="1061103"/>
            <a:ext cx="3468697" cy="29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07849" y="4486871"/>
            <a:ext cx="7715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 “PSI”: “Percent Selected Index”,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I’ll call LPSI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not “percent splice included”</a:t>
            </a:r>
          </a:p>
          <a:p>
            <a:r>
              <a:rPr lang="en-US" dirty="0">
                <a:solidFill>
                  <a:schemeClr val="bg1"/>
                </a:solidFill>
              </a:rPr>
              <a:t>LSV: “Local Junction Variant” – does not directly report exon inclusion/exclusion</a:t>
            </a:r>
          </a:p>
          <a:p>
            <a:r>
              <a:rPr lang="en-US" dirty="0">
                <a:solidFill>
                  <a:schemeClr val="bg1"/>
                </a:solidFill>
              </a:rPr>
              <a:t>A5SS, A3SS included.</a:t>
            </a:r>
          </a:p>
        </p:txBody>
      </p:sp>
    </p:spTree>
    <p:extLst>
      <p:ext uri="{BB962C8B-B14F-4D97-AF65-F5344CB8AC3E}">
        <p14:creationId xmlns:p14="http://schemas.microsoft.com/office/powerpoint/2010/main" val="30032460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22313"/>
            <a:ext cx="7620000" cy="494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6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0578" y="5754470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LSV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LPSI and </a:t>
            </a:r>
            <a:r>
              <a:rPr lang="en-US" dirty="0" err="1">
                <a:solidFill>
                  <a:schemeClr val="bg1"/>
                </a:solidFill>
              </a:rPr>
              <a:t>dLSPI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Prob</a:t>
            </a:r>
            <a:r>
              <a:rPr lang="en-US" dirty="0">
                <a:solidFill>
                  <a:schemeClr val="bg1"/>
                </a:solidFill>
              </a:rPr>
              <a:t>(|</a:t>
            </a:r>
            <a:r>
              <a:rPr lang="en-US" dirty="0" err="1">
                <a:solidFill>
                  <a:schemeClr val="bg1"/>
                </a:solidFill>
              </a:rPr>
              <a:t>dLPSI</a:t>
            </a:r>
            <a:r>
              <a:rPr lang="en-US" dirty="0">
                <a:solidFill>
                  <a:schemeClr val="bg1"/>
                </a:solidFill>
              </a:rPr>
              <a:t>| &gt; </a:t>
            </a:r>
            <a:r>
              <a:rPr lang="en-US" dirty="0" err="1">
                <a:solidFill>
                  <a:schemeClr val="bg1"/>
                </a:solidFill>
              </a:rPr>
              <a:t>thr_p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414062"/>
            <a:ext cx="57054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23" y="2072892"/>
            <a:ext cx="4191000" cy="48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1"/>
            <a:ext cx="3703765" cy="51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261" y="3571647"/>
            <a:ext cx="44291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53" y="4197787"/>
            <a:ext cx="1146810" cy="24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86" y="4499491"/>
            <a:ext cx="3353753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29" y="4768453"/>
            <a:ext cx="5027295" cy="19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50" y="5029200"/>
            <a:ext cx="5140643" cy="22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390" y="2968882"/>
            <a:ext cx="49339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88833"/>
            <a:ext cx="377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4125549"/>
            <a:ext cx="2007781" cy="29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55456" y="4479945"/>
            <a:ext cx="272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 = number of junctions</a:t>
            </a:r>
          </a:p>
        </p:txBody>
      </p:sp>
    </p:spTree>
    <p:extLst>
      <p:ext uri="{BB962C8B-B14F-4D97-AF65-F5344CB8AC3E}">
        <p14:creationId xmlns:p14="http://schemas.microsoft.com/office/powerpoint/2010/main" val="31974699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0780D-4EBB-432B-A95A-854D1ACEC81B}"/>
              </a:ext>
            </a:extLst>
          </p:cNvPr>
          <p:cNvSpPr txBox="1"/>
          <p:nvPr/>
        </p:nvSpPr>
        <p:spPr>
          <a:xfrm>
            <a:off x="126886" y="76200"/>
            <a:ext cx="1153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dPSI</a:t>
            </a:r>
            <a:r>
              <a:rPr lang="en-US" sz="3200" b="1" dirty="0">
                <a:solidFill>
                  <a:schemeClr val="bg1"/>
                </a:solidFill>
              </a:rPr>
              <a:t> threshold – leafcutter, RG7916 and cell-line difference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02EDCA4-8107-485F-94FC-4D771098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1455"/>
            <a:ext cx="8953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49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85767-4F65-4BD8-A613-3B91957BFFC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0.30, </a:t>
            </a:r>
            <a:r>
              <a:rPr lang="en-US" sz="3600" b="1" dirty="0" err="1">
                <a:solidFill>
                  <a:schemeClr val="bg1"/>
                </a:solidFill>
              </a:rPr>
              <a:t>thr_maxjnc</a:t>
            </a:r>
            <a:r>
              <a:rPr lang="en-US" sz="3600" b="1" dirty="0">
                <a:solidFill>
                  <a:schemeClr val="bg1"/>
                </a:solidFill>
              </a:rPr>
              <a:t>=50, null-comparison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EFD3-E651-4730-B61D-123DCF4E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10" y="2864236"/>
            <a:ext cx="5729455" cy="191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96EE2-BDA8-4AD9-9ECB-94FD04BA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85" y="985278"/>
            <a:ext cx="5642238" cy="192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148B4-84E0-43A8-88E7-C862DA6A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368" y="4837479"/>
            <a:ext cx="5548313" cy="191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91FA1-DDE7-47A6-A0B5-DF86FE38A40E}"/>
              </a:ext>
            </a:extLst>
          </p:cNvPr>
          <p:cNvSpPr txBox="1"/>
          <p:nvPr/>
        </p:nvSpPr>
        <p:spPr>
          <a:xfrm>
            <a:off x="266701" y="2438400"/>
            <a:ext cx="275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Showing FDR&lt;0.05 </a:t>
            </a:r>
          </a:p>
          <a:p>
            <a:r>
              <a:rPr lang="en-US" sz="2400" dirty="0">
                <a:solidFill>
                  <a:schemeClr val="bg1"/>
                </a:solidFill>
              </a:rPr>
              <a:t>(not </a:t>
            </a:r>
            <a:r>
              <a:rPr lang="en-US" sz="2400" dirty="0" err="1">
                <a:solidFill>
                  <a:schemeClr val="bg1"/>
                </a:solidFill>
              </a:rPr>
              <a:t>p.val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AAFE-1BBE-4C97-840E-EF246AE24A10}"/>
              </a:ext>
            </a:extLst>
          </p:cNvPr>
          <p:cNvSpPr txBox="1"/>
          <p:nvPr/>
        </p:nvSpPr>
        <p:spPr>
          <a:xfrm>
            <a:off x="285751" y="3457575"/>
            <a:ext cx="3036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Thr_dPSI</a:t>
            </a:r>
            <a:r>
              <a:rPr lang="en-US" sz="2000" dirty="0">
                <a:solidFill>
                  <a:schemeClr val="bg1"/>
                </a:solidFill>
              </a:rPr>
              <a:t>=0.25 still leaves 5~10 false discovery (in leafcutter, these are zero)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04830B-65B1-4BF8-BC49-0F67A2391055}"/>
              </a:ext>
            </a:extLst>
          </p:cNvPr>
          <p:cNvCxnSpPr>
            <a:cxnSpLocks/>
          </p:cNvCxnSpPr>
          <p:nvPr/>
        </p:nvCxnSpPr>
        <p:spPr>
          <a:xfrm flipV="1">
            <a:off x="7810500" y="1209674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80067-814D-44BC-A8CE-9C94FFA37311}"/>
              </a:ext>
            </a:extLst>
          </p:cNvPr>
          <p:cNvCxnSpPr>
            <a:cxnSpLocks/>
          </p:cNvCxnSpPr>
          <p:nvPr/>
        </p:nvCxnSpPr>
        <p:spPr>
          <a:xfrm flipV="1">
            <a:off x="7905750" y="3124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1CFE95-6395-42BE-8F41-1F2069BE7717}"/>
              </a:ext>
            </a:extLst>
          </p:cNvPr>
          <p:cNvCxnSpPr>
            <a:cxnSpLocks/>
          </p:cNvCxnSpPr>
          <p:nvPr/>
        </p:nvCxnSpPr>
        <p:spPr>
          <a:xfrm flipV="1">
            <a:off x="6010275" y="31623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C2CC8D-7267-4EC2-8BCA-C5CEB338821E}"/>
              </a:ext>
            </a:extLst>
          </p:cNvPr>
          <p:cNvCxnSpPr>
            <a:cxnSpLocks/>
          </p:cNvCxnSpPr>
          <p:nvPr/>
        </p:nvCxnSpPr>
        <p:spPr>
          <a:xfrm flipV="1">
            <a:off x="3990975" y="31718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54A607-E2B4-4884-96D7-6918BD5A7D52}"/>
              </a:ext>
            </a:extLst>
          </p:cNvPr>
          <p:cNvCxnSpPr>
            <a:cxnSpLocks/>
          </p:cNvCxnSpPr>
          <p:nvPr/>
        </p:nvCxnSpPr>
        <p:spPr>
          <a:xfrm flipV="1">
            <a:off x="4000500" y="1219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58A9E-EB9E-48C6-88E0-25A7D0595EBE}"/>
              </a:ext>
            </a:extLst>
          </p:cNvPr>
          <p:cNvCxnSpPr>
            <a:cxnSpLocks/>
          </p:cNvCxnSpPr>
          <p:nvPr/>
        </p:nvCxnSpPr>
        <p:spPr>
          <a:xfrm flipV="1">
            <a:off x="5953125" y="12477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E7E795-9254-45D1-BF5D-63387857F3E5}"/>
              </a:ext>
            </a:extLst>
          </p:cNvPr>
          <p:cNvCxnSpPr>
            <a:cxnSpLocks/>
          </p:cNvCxnSpPr>
          <p:nvPr/>
        </p:nvCxnSpPr>
        <p:spPr>
          <a:xfrm flipV="1">
            <a:off x="400050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B0F58-39BD-4147-8068-EC5E4A91E18D}"/>
              </a:ext>
            </a:extLst>
          </p:cNvPr>
          <p:cNvCxnSpPr>
            <a:cxnSpLocks/>
          </p:cNvCxnSpPr>
          <p:nvPr/>
        </p:nvCxnSpPr>
        <p:spPr>
          <a:xfrm flipV="1">
            <a:off x="5800725" y="51530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E1C6F-9F96-416F-8A98-09EBBBA6CDF4}"/>
              </a:ext>
            </a:extLst>
          </p:cNvPr>
          <p:cNvCxnSpPr>
            <a:cxnSpLocks/>
          </p:cNvCxnSpPr>
          <p:nvPr/>
        </p:nvCxnSpPr>
        <p:spPr>
          <a:xfrm flipV="1">
            <a:off x="775335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54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66EA11-55A0-4139-B31C-F31F51F0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33" y="4287694"/>
            <a:ext cx="5116197" cy="14835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63EE89-AA56-488E-A32B-2399EF2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83" y="2808355"/>
            <a:ext cx="5150860" cy="149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44CB9-AC55-4505-A62C-EFA73945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46" y="1285438"/>
            <a:ext cx="5081534" cy="15598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77" y="1501790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3DAAF-F92C-4161-BBC1-6F66C4B77A46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0.30, </a:t>
            </a:r>
            <a:r>
              <a:rPr lang="en-US" sz="3600" b="1" dirty="0" err="1">
                <a:solidFill>
                  <a:schemeClr val="bg1"/>
                </a:solidFill>
              </a:rPr>
              <a:t>thr_maxjnc</a:t>
            </a:r>
            <a:r>
              <a:rPr lang="en-US" sz="3600" b="1" dirty="0">
                <a:solidFill>
                  <a:schemeClr val="bg1"/>
                </a:solidFill>
              </a:rPr>
              <a:t>=50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152400" y="5613737"/>
            <a:ext cx="1173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=0.30 and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thr_maxjnc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=50,  there are 1, 1, and 0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667333" y="4040506"/>
            <a:ext cx="4057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A2E8"/>
                </a:solidFill>
              </a:rPr>
              <a:t>Genes with junctions passed </a:t>
            </a:r>
            <a:r>
              <a:rPr lang="en-US" sz="2000" dirty="0">
                <a:solidFill>
                  <a:srgbClr val="00B0F0"/>
                </a:solidFill>
              </a:rPr>
              <a:t>FDR&lt;0.05 &amp; </a:t>
            </a:r>
            <a:r>
              <a:rPr lang="en-US" sz="2000" dirty="0" err="1">
                <a:solidFill>
                  <a:srgbClr val="00B0F0"/>
                </a:solidFill>
              </a:rPr>
              <a:t>dPSI</a:t>
            </a:r>
            <a:r>
              <a:rPr lang="en-US" sz="2000" dirty="0">
                <a:solidFill>
                  <a:srgbClr val="00B0F0"/>
                </a:solidFill>
              </a:rPr>
              <a:t> &lt; xx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&amp; &lt;</a:t>
            </a:r>
            <a:r>
              <a:rPr lang="en-US" sz="2000" dirty="0" err="1">
                <a:solidFill>
                  <a:srgbClr val="00B0F0"/>
                </a:solidFill>
              </a:rPr>
              <a:t>max.jnc</a:t>
            </a:r>
            <a:r>
              <a:rPr lang="en-US" sz="2000" dirty="0">
                <a:solidFill>
                  <a:srgbClr val="00B0F0"/>
                </a:solidFill>
              </a:rPr>
              <a:t>&gt; &gt; 50 at the highest conc.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93" y="770546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6" y="748448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241" y="774469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375" y="815045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6953250" y="1250383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302803" y="762000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8737554" y="119505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0496550" y="116256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6701250" y="8950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905140" y="914400"/>
            <a:ext cx="333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D5B60"/>
                </a:solidFill>
              </a:rPr>
              <a:t>Genes with junctions passed </a:t>
            </a:r>
            <a:r>
              <a:rPr lang="en-US" sz="2000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2664006" y="3456306"/>
            <a:ext cx="975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3489962" y="3161325"/>
            <a:ext cx="123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Zero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821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66CC2-906C-404C-BFF1-151BD8E8CD0B}"/>
              </a:ext>
            </a:extLst>
          </p:cNvPr>
          <p:cNvSpPr txBox="1"/>
          <p:nvPr/>
        </p:nvSpPr>
        <p:spPr>
          <a:xfrm>
            <a:off x="126886" y="76200"/>
            <a:ext cx="1153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dPSI</a:t>
            </a:r>
            <a:r>
              <a:rPr lang="en-US" sz="3200" b="1" dirty="0">
                <a:solidFill>
                  <a:schemeClr val="bg1"/>
                </a:solidFill>
              </a:rPr>
              <a:t> threshold – leafcutter, randomized – all zero.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1978C9-424E-4B5D-906B-FB2EE95B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52856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A88-426B-450B-A593-B1C7CB01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0" y="2094414"/>
            <a:ext cx="3167063" cy="256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EF5AA-1954-4333-BBE9-07DEDE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25" y="1971872"/>
            <a:ext cx="3180398" cy="262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56A-66FB-45A7-A748-68285C88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162" y="1914818"/>
            <a:ext cx="3167063" cy="2640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ED69-731B-45F3-809F-1CFBFF6C72C5}"/>
              </a:ext>
            </a:extLst>
          </p:cNvPr>
          <p:cNvSpPr txBox="1"/>
          <p:nvPr/>
        </p:nvSpPr>
        <p:spPr>
          <a:xfrm>
            <a:off x="20216" y="2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Delta-PSI of SMN2 exon7 is around 60% in iPSC-MN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772871" y="2669884"/>
            <a:ext cx="76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FDR</a:t>
            </a:r>
          </a:p>
          <a:p>
            <a:r>
              <a:rPr lang="en-US" sz="1400" dirty="0">
                <a:solidFill>
                  <a:srgbClr val="C86464"/>
                </a:solidFill>
                <a:sym typeface="Wingdings" panose="05000000000000000000" pitchFamily="2" charset="2"/>
              </a:rPr>
              <a:t>0.02</a:t>
            </a:r>
          </a:p>
          <a:p>
            <a:r>
              <a:rPr lang="en-US" sz="1400" dirty="0">
                <a:solidFill>
                  <a:srgbClr val="FF4D4D"/>
                </a:solidFill>
                <a:sym typeface="Wingdings" panose="05000000000000000000" pitchFamily="2" charset="2"/>
              </a:rPr>
              <a:t>0.33</a:t>
            </a:r>
          </a:p>
          <a:p>
            <a:r>
              <a:rPr lang="en-US" sz="1400" dirty="0">
                <a:solidFill>
                  <a:srgbClr val="FF1A1A"/>
                </a:solidFill>
                <a:sym typeface="Wingdings" panose="05000000000000000000" pitchFamily="2" charset="2"/>
              </a:rPr>
              <a:t>0.001</a:t>
            </a:r>
            <a:endParaRPr lang="en-US" sz="1400" dirty="0">
              <a:solidFill>
                <a:srgbClr val="FF1A1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810193" y="4347992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E3DE-0D63-4B9A-99B8-AD4FFE3A2EB6}"/>
              </a:ext>
            </a:extLst>
          </p:cNvPr>
          <p:cNvSpPr txBox="1"/>
          <p:nvPr/>
        </p:nvSpPr>
        <p:spPr>
          <a:xfrm>
            <a:off x="4637327" y="4347094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B2F-D01E-4A26-AC25-140140855211}"/>
              </a:ext>
            </a:extLst>
          </p:cNvPr>
          <p:cNvSpPr txBox="1"/>
          <p:nvPr/>
        </p:nvSpPr>
        <p:spPr>
          <a:xfrm>
            <a:off x="8538382" y="4346618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C47D6-F430-4AFB-B244-C1639798E059}"/>
              </a:ext>
            </a:extLst>
          </p:cNvPr>
          <p:cNvSpPr txBox="1"/>
          <p:nvPr/>
        </p:nvSpPr>
        <p:spPr>
          <a:xfrm>
            <a:off x="9394873" y="1376239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Majiq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136C2-7F30-47AC-BD8D-1AF32E451AF2}"/>
              </a:ext>
            </a:extLst>
          </p:cNvPr>
          <p:cNvSpPr txBox="1"/>
          <p:nvPr/>
        </p:nvSpPr>
        <p:spPr>
          <a:xfrm>
            <a:off x="5323127" y="138598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Leafcutter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F317F-3BAC-4750-855B-06619A031E8C}"/>
              </a:ext>
            </a:extLst>
          </p:cNvPr>
          <p:cNvSpPr txBox="1"/>
          <p:nvPr/>
        </p:nvSpPr>
        <p:spPr>
          <a:xfrm>
            <a:off x="1278068" y="137082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F250C-1F5F-46BC-B680-DE136A69A31C}"/>
              </a:ext>
            </a:extLst>
          </p:cNvPr>
          <p:cNvSpPr/>
          <p:nvPr/>
        </p:nvSpPr>
        <p:spPr>
          <a:xfrm>
            <a:off x="6129621" y="1775453"/>
            <a:ext cx="149912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8080"/>
                </a:solidFill>
              </a:rPr>
              <a:t>GM24468D</a:t>
            </a:r>
          </a:p>
          <a:p>
            <a:r>
              <a:rPr lang="en-US" sz="1600" dirty="0">
                <a:solidFill>
                  <a:srgbClr val="FF4D4D"/>
                </a:solidFill>
              </a:rPr>
              <a:t>HNDS006-01C2</a:t>
            </a:r>
          </a:p>
          <a:p>
            <a:r>
              <a:rPr lang="en-US" sz="1600" dirty="0">
                <a:solidFill>
                  <a:srgbClr val="FF1A1A"/>
                </a:solidFill>
              </a:rPr>
              <a:t>HNDS0030-01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EEC8A-9BA3-4A5C-9234-83379E8EF8DC}"/>
              </a:ext>
            </a:extLst>
          </p:cNvPr>
          <p:cNvCxnSpPr/>
          <p:nvPr/>
        </p:nvCxnSpPr>
        <p:spPr>
          <a:xfrm flipH="1">
            <a:off x="880302" y="3051694"/>
            <a:ext cx="152400" cy="572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29755-DBD5-46FA-877A-24327C30651F}"/>
              </a:ext>
            </a:extLst>
          </p:cNvPr>
          <p:cNvCxnSpPr>
            <a:cxnSpLocks/>
          </p:cNvCxnSpPr>
          <p:nvPr/>
        </p:nvCxnSpPr>
        <p:spPr>
          <a:xfrm>
            <a:off x="1070802" y="3282036"/>
            <a:ext cx="0" cy="687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85ECD-1A63-4C88-84CC-CED30D1A4EB2}"/>
              </a:ext>
            </a:extLst>
          </p:cNvPr>
          <p:cNvCxnSpPr>
            <a:cxnSpLocks/>
          </p:cNvCxnSpPr>
          <p:nvPr/>
        </p:nvCxnSpPr>
        <p:spPr>
          <a:xfrm>
            <a:off x="1156921" y="3432694"/>
            <a:ext cx="49517" cy="3618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9ACF8-66EF-4BA0-8177-A1D909226FB6}"/>
              </a:ext>
            </a:extLst>
          </p:cNvPr>
          <p:cNvSpPr txBox="1"/>
          <p:nvPr/>
        </p:nvSpPr>
        <p:spPr>
          <a:xfrm>
            <a:off x="4688764" y="2669142"/>
            <a:ext cx="76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FDR</a:t>
            </a:r>
          </a:p>
          <a:p>
            <a:r>
              <a:rPr lang="en-US" sz="1400" dirty="0">
                <a:solidFill>
                  <a:srgbClr val="C86464"/>
                </a:solidFill>
                <a:sym typeface="Wingdings" panose="05000000000000000000" pitchFamily="2" charset="2"/>
              </a:rPr>
              <a:t>0.59</a:t>
            </a:r>
          </a:p>
          <a:p>
            <a:r>
              <a:rPr lang="en-US" sz="1400" dirty="0">
                <a:solidFill>
                  <a:srgbClr val="FF4D4D"/>
                </a:solidFill>
                <a:sym typeface="Wingdings" panose="05000000000000000000" pitchFamily="2" charset="2"/>
              </a:rPr>
              <a:t>0.37</a:t>
            </a:r>
          </a:p>
          <a:p>
            <a:r>
              <a:rPr lang="en-US" sz="1400" dirty="0">
                <a:solidFill>
                  <a:srgbClr val="FF1A1A"/>
                </a:solidFill>
                <a:sym typeface="Wingdings" panose="05000000000000000000" pitchFamily="2" charset="2"/>
              </a:rPr>
              <a:t>0.59</a:t>
            </a:r>
            <a:endParaRPr lang="en-US" sz="1400" dirty="0">
              <a:solidFill>
                <a:srgbClr val="FF1A1A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DCD10-F2AD-433D-842B-C8A9985056E4}"/>
              </a:ext>
            </a:extLst>
          </p:cNvPr>
          <p:cNvCxnSpPr>
            <a:cxnSpLocks/>
          </p:cNvCxnSpPr>
          <p:nvPr/>
        </p:nvCxnSpPr>
        <p:spPr>
          <a:xfrm flipH="1">
            <a:off x="4779060" y="3081500"/>
            <a:ext cx="115048" cy="8057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D50358-ED0B-4392-B870-904854D85247}"/>
              </a:ext>
            </a:extLst>
          </p:cNvPr>
          <p:cNvCxnSpPr>
            <a:cxnSpLocks/>
          </p:cNvCxnSpPr>
          <p:nvPr/>
        </p:nvCxnSpPr>
        <p:spPr>
          <a:xfrm>
            <a:off x="4932208" y="3311842"/>
            <a:ext cx="0" cy="687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EF460-C3A0-426D-94AC-41D3B6452E5C}"/>
              </a:ext>
            </a:extLst>
          </p:cNvPr>
          <p:cNvCxnSpPr>
            <a:cxnSpLocks/>
          </p:cNvCxnSpPr>
          <p:nvPr/>
        </p:nvCxnSpPr>
        <p:spPr>
          <a:xfrm>
            <a:off x="5018327" y="3462500"/>
            <a:ext cx="82385" cy="4737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D4000-D900-4FD6-8ED3-9B26C7014297}"/>
              </a:ext>
            </a:extLst>
          </p:cNvPr>
          <p:cNvSpPr txBox="1"/>
          <p:nvPr/>
        </p:nvSpPr>
        <p:spPr>
          <a:xfrm>
            <a:off x="304800" y="5348342"/>
            <a:ext cx="804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~ 60%, which is higher than ~50% seen in fibroblast.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 (1) baseline PSI in untreated SMA iPSC-MN is ~40%, different from fibroblast.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(2)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bring PSI close to 100%, as in fibroblast.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7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77A9D-B11A-4A41-97A1-C0458DFB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0" y="1155554"/>
            <a:ext cx="4598199" cy="4555624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77" y="1501790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3DAAF-F92C-4161-BBC1-6F66C4B77A46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leafcutter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152400" y="5767530"/>
            <a:ext cx="1173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=0.20,  there are 0, 0, and 1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667333" y="4168914"/>
            <a:ext cx="405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A2E8"/>
                </a:solidFill>
              </a:rPr>
              <a:t>Genes with junctions passed </a:t>
            </a:r>
            <a:r>
              <a:rPr lang="en-US" sz="2000" dirty="0">
                <a:solidFill>
                  <a:srgbClr val="00B0F0"/>
                </a:solidFill>
              </a:rPr>
              <a:t>FDR&lt;0.05 &amp; </a:t>
            </a:r>
            <a:r>
              <a:rPr lang="en-US" sz="2000" dirty="0" err="1">
                <a:solidFill>
                  <a:srgbClr val="00B0F0"/>
                </a:solidFill>
              </a:rPr>
              <a:t>dPSI</a:t>
            </a:r>
            <a:r>
              <a:rPr lang="en-US" sz="2000" dirty="0">
                <a:solidFill>
                  <a:srgbClr val="00B0F0"/>
                </a:solidFill>
              </a:rPr>
              <a:t> &lt; 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643" y="600794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76" y="578696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91" y="604717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25" y="645293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6943725" y="1250383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078553" y="592248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8543925" y="119505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0134600" y="125781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6477000" y="72527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905140" y="914400"/>
            <a:ext cx="333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D5B60"/>
                </a:solidFill>
              </a:rPr>
              <a:t>Genes with junctions passed </a:t>
            </a:r>
            <a:r>
              <a:rPr lang="en-US" sz="2000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2664006" y="3456306"/>
            <a:ext cx="975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3489962" y="3161325"/>
            <a:ext cx="123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Zero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66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49F028-A198-4116-B296-D8809CB85F6C}"/>
              </a:ext>
            </a:extLst>
          </p:cNvPr>
          <p:cNvSpPr/>
          <p:nvPr/>
        </p:nvSpPr>
        <p:spPr>
          <a:xfrm>
            <a:off x="457200" y="12192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Check annotation vs cryptic using leafcutter result, and count genes.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8A643-9FB1-4634-99D6-D499FAB7DE98}"/>
              </a:ext>
            </a:extLst>
          </p:cNvPr>
          <p:cNvSpPr txBox="1"/>
          <p:nvPr/>
        </p:nvSpPr>
        <p:spPr>
          <a:xfrm>
            <a:off x="0" y="25401"/>
            <a:ext cx="1203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75% of DSG exclusively called in leafcutter, are non-annotated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BF0B37-957F-4176-8782-5E68BD84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874902"/>
            <a:ext cx="2362200" cy="142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86B0B4-8E48-4CCB-98A2-684A97A5A0B6}"/>
              </a:ext>
            </a:extLst>
          </p:cNvPr>
          <p:cNvSpPr/>
          <p:nvPr/>
        </p:nvSpPr>
        <p:spPr>
          <a:xfrm>
            <a:off x="630036" y="1753220"/>
            <a:ext cx="4576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In Leafcutter, not in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or Majiq: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3C108-F212-49A8-A167-15D428E8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1" y="2536926"/>
            <a:ext cx="3276600" cy="289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130D49-250E-4482-AA95-A2C34C8112FE}"/>
              </a:ext>
            </a:extLst>
          </p:cNvPr>
          <p:cNvSpPr/>
          <p:nvPr/>
        </p:nvSpPr>
        <p:spPr>
          <a:xfrm>
            <a:off x="5239889" y="5556163"/>
            <a:ext cx="670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This might be true for any leafcutter DSG in general 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 no, overlap with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must be annotated.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68EF5-F88F-47F9-9D72-FEA7C025A0A7}"/>
              </a:ext>
            </a:extLst>
          </p:cNvPr>
          <p:cNvSpPr/>
          <p:nvPr/>
        </p:nvSpPr>
        <p:spPr>
          <a:xfrm>
            <a:off x="685800" y="6185189"/>
            <a:ext cx="670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Haven’t checked the overlap numbers and thresholds.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BDD9A-C409-404D-ADEA-D25B242F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207" y="2480538"/>
            <a:ext cx="3324225" cy="2933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A021CC-9D1E-4ADB-960A-C26D210EEE95}"/>
              </a:ext>
            </a:extLst>
          </p:cNvPr>
          <p:cNvSpPr/>
          <p:nvPr/>
        </p:nvSpPr>
        <p:spPr>
          <a:xfrm>
            <a:off x="5704071" y="1935455"/>
            <a:ext cx="2601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DSG in leafcutter, all.</a:t>
            </a:r>
          </a:p>
        </p:txBody>
      </p:sp>
    </p:spTree>
    <p:extLst>
      <p:ext uri="{BB962C8B-B14F-4D97-AF65-F5344CB8AC3E}">
        <p14:creationId xmlns:p14="http://schemas.microsoft.com/office/powerpoint/2010/main" val="277650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ED779-3B1C-4C33-8BA4-63B51876E2CD}"/>
              </a:ext>
            </a:extLst>
          </p:cNvPr>
          <p:cNvSpPr txBox="1"/>
          <p:nvPr/>
        </p:nvSpPr>
        <p:spPr>
          <a:xfrm>
            <a:off x="49034" y="0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Common DSG across different cell 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40E8D-0469-4040-B185-D20816C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787209"/>
            <a:ext cx="2811240" cy="220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96717-C0E5-44E7-9415-CD5366DA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89" y="3865411"/>
            <a:ext cx="3076174" cy="2163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94DADC-22A6-420E-BDBF-03509A8E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61" y="1157965"/>
            <a:ext cx="2921629" cy="2318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B4B9A-2FEE-41E3-A787-23C0BDB9B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467054"/>
            <a:ext cx="2700851" cy="20090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4F137A-3735-4F03-AF30-A93A338FC737}"/>
              </a:ext>
            </a:extLst>
          </p:cNvPr>
          <p:cNvSpPr/>
          <p:nvPr/>
        </p:nvSpPr>
        <p:spPr>
          <a:xfrm>
            <a:off x="3657600" y="976761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A3CFF-5F83-4CE9-B0F6-00EF46A273AA}"/>
              </a:ext>
            </a:extLst>
          </p:cNvPr>
          <p:cNvSpPr/>
          <p:nvPr/>
        </p:nvSpPr>
        <p:spPr>
          <a:xfrm>
            <a:off x="6934200" y="926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040nM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B22465-AFE6-4D4B-876D-4C520B8FDA49}"/>
              </a:ext>
            </a:extLst>
          </p:cNvPr>
          <p:cNvSpPr/>
          <p:nvPr/>
        </p:nvSpPr>
        <p:spPr>
          <a:xfrm>
            <a:off x="3733800" y="3593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A7B038-362D-4CB8-A981-34B5EA6DA243}"/>
              </a:ext>
            </a:extLst>
          </p:cNvPr>
          <p:cNvSpPr/>
          <p:nvPr/>
        </p:nvSpPr>
        <p:spPr>
          <a:xfrm>
            <a:off x="7010400" y="3593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400nM</a:t>
            </a:r>
          </a:p>
        </p:txBody>
      </p:sp>
    </p:spTree>
    <p:extLst>
      <p:ext uri="{BB962C8B-B14F-4D97-AF65-F5344CB8AC3E}">
        <p14:creationId xmlns:p14="http://schemas.microsoft.com/office/powerpoint/2010/main" val="2658998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85767-4F65-4BD8-A613-3B91957BFFCD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GSE108094, 4 SMA vs 4 ctrl, and null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91FA1-DDE7-47A6-A0B5-DF86FE38A40E}"/>
              </a:ext>
            </a:extLst>
          </p:cNvPr>
          <p:cNvSpPr txBox="1"/>
          <p:nvPr/>
        </p:nvSpPr>
        <p:spPr>
          <a:xfrm>
            <a:off x="604925" y="748009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Showing FDR&lt;0.05 (not </a:t>
            </a:r>
            <a:r>
              <a:rPr lang="en-US" sz="2400" dirty="0" err="1">
                <a:solidFill>
                  <a:schemeClr val="bg1"/>
                </a:solidFill>
              </a:rPr>
              <a:t>p.val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04830B-65B1-4BF8-BC49-0F67A2391055}"/>
              </a:ext>
            </a:extLst>
          </p:cNvPr>
          <p:cNvCxnSpPr>
            <a:cxnSpLocks/>
          </p:cNvCxnSpPr>
          <p:nvPr/>
        </p:nvCxnSpPr>
        <p:spPr>
          <a:xfrm flipV="1">
            <a:off x="7810500" y="1209674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80067-814D-44BC-A8CE-9C94FFA37311}"/>
              </a:ext>
            </a:extLst>
          </p:cNvPr>
          <p:cNvCxnSpPr>
            <a:cxnSpLocks/>
          </p:cNvCxnSpPr>
          <p:nvPr/>
        </p:nvCxnSpPr>
        <p:spPr>
          <a:xfrm flipV="1">
            <a:off x="7905750" y="3124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1CFE95-6395-42BE-8F41-1F2069BE7717}"/>
              </a:ext>
            </a:extLst>
          </p:cNvPr>
          <p:cNvCxnSpPr>
            <a:cxnSpLocks/>
          </p:cNvCxnSpPr>
          <p:nvPr/>
        </p:nvCxnSpPr>
        <p:spPr>
          <a:xfrm flipV="1">
            <a:off x="6010275" y="31623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C2CC8D-7267-4EC2-8BCA-C5CEB338821E}"/>
              </a:ext>
            </a:extLst>
          </p:cNvPr>
          <p:cNvCxnSpPr>
            <a:cxnSpLocks/>
          </p:cNvCxnSpPr>
          <p:nvPr/>
        </p:nvCxnSpPr>
        <p:spPr>
          <a:xfrm flipV="1">
            <a:off x="3990975" y="31718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54A607-E2B4-4884-96D7-6918BD5A7D52}"/>
              </a:ext>
            </a:extLst>
          </p:cNvPr>
          <p:cNvCxnSpPr>
            <a:cxnSpLocks/>
          </p:cNvCxnSpPr>
          <p:nvPr/>
        </p:nvCxnSpPr>
        <p:spPr>
          <a:xfrm flipV="1">
            <a:off x="4000500" y="1219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58A9E-EB9E-48C6-88E0-25A7D0595EBE}"/>
              </a:ext>
            </a:extLst>
          </p:cNvPr>
          <p:cNvCxnSpPr>
            <a:cxnSpLocks/>
          </p:cNvCxnSpPr>
          <p:nvPr/>
        </p:nvCxnSpPr>
        <p:spPr>
          <a:xfrm flipV="1">
            <a:off x="5953125" y="12477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E7E795-9254-45D1-BF5D-63387857F3E5}"/>
              </a:ext>
            </a:extLst>
          </p:cNvPr>
          <p:cNvCxnSpPr>
            <a:cxnSpLocks/>
          </p:cNvCxnSpPr>
          <p:nvPr/>
        </p:nvCxnSpPr>
        <p:spPr>
          <a:xfrm flipV="1">
            <a:off x="400050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B0F58-39BD-4147-8068-EC5E4A91E18D}"/>
              </a:ext>
            </a:extLst>
          </p:cNvPr>
          <p:cNvCxnSpPr>
            <a:cxnSpLocks/>
          </p:cNvCxnSpPr>
          <p:nvPr/>
        </p:nvCxnSpPr>
        <p:spPr>
          <a:xfrm flipV="1">
            <a:off x="5800725" y="51530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E1C6F-9F96-416F-8A98-09EBBBA6CDF4}"/>
              </a:ext>
            </a:extLst>
          </p:cNvPr>
          <p:cNvCxnSpPr>
            <a:cxnSpLocks/>
          </p:cNvCxnSpPr>
          <p:nvPr/>
        </p:nvCxnSpPr>
        <p:spPr>
          <a:xfrm flipV="1">
            <a:off x="775335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3DB324-4E5B-41F9-B4D7-F8F1D6C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47899"/>
            <a:ext cx="5632016" cy="373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365857-31CF-492E-B970-6869B8915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" y="2247899"/>
            <a:ext cx="5592722" cy="37284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FFEAED-EA8B-417C-A7E1-3DF63FA9124B}"/>
              </a:ext>
            </a:extLst>
          </p:cNvPr>
          <p:cNvSpPr txBox="1"/>
          <p:nvPr/>
        </p:nvSpPr>
        <p:spPr>
          <a:xfrm>
            <a:off x="6373680" y="1122789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rMATS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thr_maxjnc</a:t>
            </a:r>
            <a:r>
              <a:rPr lang="en-US" sz="2400" dirty="0">
                <a:solidFill>
                  <a:schemeClr val="bg1"/>
                </a:solidFill>
              </a:rPr>
              <a:t>=50, </a:t>
            </a:r>
            <a:r>
              <a:rPr lang="en-US" sz="2400" dirty="0" err="1">
                <a:solidFill>
                  <a:schemeClr val="bg1"/>
                </a:solidFill>
              </a:rPr>
              <a:t>thr_dPSI</a:t>
            </a:r>
            <a:r>
              <a:rPr lang="en-US" sz="2400" dirty="0">
                <a:solidFill>
                  <a:schemeClr val="bg1"/>
                </a:solidFill>
              </a:rPr>
              <a:t>=0.25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1CFD6-09AC-4260-963B-5E0B4598ABF1}"/>
              </a:ext>
            </a:extLst>
          </p:cNvPr>
          <p:cNvSpPr txBox="1"/>
          <p:nvPr/>
        </p:nvSpPr>
        <p:spPr>
          <a:xfrm>
            <a:off x="828763" y="1463069"/>
            <a:ext cx="53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Leafcutter: </a:t>
            </a:r>
            <a:r>
              <a:rPr lang="en-US" sz="2400" dirty="0" err="1">
                <a:solidFill>
                  <a:schemeClr val="bg1"/>
                </a:solidFill>
              </a:rPr>
              <a:t>thr_dPSI</a:t>
            </a:r>
            <a:r>
              <a:rPr lang="en-US" sz="2400" dirty="0">
                <a:solidFill>
                  <a:schemeClr val="bg1"/>
                </a:solidFill>
              </a:rPr>
              <a:t>=0.20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as in </a:t>
            </a:r>
            <a:r>
              <a:rPr lang="en-US" sz="2400" dirty="0" err="1">
                <a:solidFill>
                  <a:schemeClr val="bg1"/>
                </a:solidFill>
              </a:rPr>
              <a:t>iPSCMN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no other guidance.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93423-CFD2-4404-A38F-DE613BBEE04F}"/>
              </a:ext>
            </a:extLst>
          </p:cNvPr>
          <p:cNvSpPr txBox="1"/>
          <p:nvPr/>
        </p:nvSpPr>
        <p:spPr>
          <a:xfrm>
            <a:off x="828763" y="6115476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Null set A seems to be </a:t>
            </a:r>
            <a:r>
              <a:rPr lang="en-US" sz="2400" dirty="0" err="1">
                <a:solidFill>
                  <a:schemeClr val="bg1"/>
                </a:solidFill>
              </a:rPr>
              <a:t>probalmatic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FDC96-4CB0-46B0-ACDA-EE48DC32C90E}"/>
              </a:ext>
            </a:extLst>
          </p:cNvPr>
          <p:cNvSpPr txBox="1"/>
          <p:nvPr/>
        </p:nvSpPr>
        <p:spPr>
          <a:xfrm>
            <a:off x="6127123" y="5741068"/>
            <a:ext cx="574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mj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EdPSI</a:t>
            </a:r>
            <a:r>
              <a:rPr lang="en-US" sz="2400" dirty="0">
                <a:solidFill>
                  <a:schemeClr val="bg1"/>
                </a:solidFill>
              </a:rPr>
              <a:t>=0.3 and </a:t>
            </a:r>
            <a:r>
              <a:rPr lang="en-US" sz="2400" dirty="0" err="1">
                <a:solidFill>
                  <a:schemeClr val="bg1"/>
                </a:solidFill>
              </a:rPr>
              <a:t>PdPSI</a:t>
            </a:r>
            <a:r>
              <a:rPr lang="en-US" sz="2400" dirty="0">
                <a:solidFill>
                  <a:schemeClr val="bg1"/>
                </a:solidFill>
              </a:rPr>
              <a:t>&gt; 0.9.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(SMN2 is excluded, (PdPSI~0.4), but the next option is </a:t>
            </a:r>
            <a:r>
              <a:rPr lang="en-US" sz="2400" dirty="0" err="1">
                <a:solidFill>
                  <a:schemeClr val="bg1"/>
                </a:solidFill>
              </a:rPr>
              <a:t>EdPSI</a:t>
            </a:r>
            <a:r>
              <a:rPr lang="en-US" sz="2400" dirty="0">
                <a:solidFill>
                  <a:schemeClr val="bg1"/>
                </a:solidFill>
              </a:rPr>
              <a:t>&gt;0.2, which is not ideal. </a:t>
            </a:r>
          </a:p>
        </p:txBody>
      </p:sp>
    </p:spTree>
    <p:extLst>
      <p:ext uri="{BB962C8B-B14F-4D97-AF65-F5344CB8AC3E}">
        <p14:creationId xmlns:p14="http://schemas.microsoft.com/office/powerpoint/2010/main" val="2279967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ED507-9074-4E40-A202-546C4D03408A}"/>
              </a:ext>
            </a:extLst>
          </p:cNvPr>
          <p:cNvSpPr txBox="1"/>
          <p:nvPr/>
        </p:nvSpPr>
        <p:spPr>
          <a:xfrm>
            <a:off x="76200" y="39469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Overlap btw iPSC-MN(common)+RG, </a:t>
            </a:r>
            <a:r>
              <a:rPr lang="en-US" sz="3600" b="1" dirty="0" err="1">
                <a:solidFill>
                  <a:schemeClr val="bg1"/>
                </a:solidFill>
              </a:rPr>
              <a:t>Fibroblast+RG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1C0B0-D36E-4F45-BEEB-B2709D51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8" y="2598079"/>
            <a:ext cx="3446124" cy="2415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8CA76-1C1D-48C8-BFF1-E8DA366E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36" y="2667000"/>
            <a:ext cx="3531456" cy="2448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97BCF-DEE8-4327-9BC6-5A6B6720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537430"/>
            <a:ext cx="3505200" cy="24155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4153A0-7EBD-49E0-8851-87A673F73877}"/>
              </a:ext>
            </a:extLst>
          </p:cNvPr>
          <p:cNvSpPr/>
          <p:nvPr/>
        </p:nvSpPr>
        <p:spPr>
          <a:xfrm>
            <a:off x="1676400" y="2145268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(40,71)</a:t>
            </a:r>
            <a:r>
              <a:rPr lang="en-US" dirty="0" err="1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6536B-918E-434A-9672-CA365ED27932}"/>
              </a:ext>
            </a:extLst>
          </p:cNvPr>
          <p:cNvSpPr/>
          <p:nvPr/>
        </p:nvSpPr>
        <p:spPr>
          <a:xfrm>
            <a:off x="5143499" y="2003552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(120,214)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977BC7-289E-41B9-999F-CB67BB6E2809}"/>
              </a:ext>
            </a:extLst>
          </p:cNvPr>
          <p:cNvSpPr/>
          <p:nvPr/>
        </p:nvSpPr>
        <p:spPr>
          <a:xfrm>
            <a:off x="9144000" y="2057400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(400,715)</a:t>
            </a:r>
          </a:p>
        </p:txBody>
      </p:sp>
    </p:spTree>
    <p:extLst>
      <p:ext uri="{BB962C8B-B14F-4D97-AF65-F5344CB8AC3E}">
        <p14:creationId xmlns:p14="http://schemas.microsoft.com/office/powerpoint/2010/main" val="27441209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Differentially expressed genes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2F11E-D679-483C-B232-B025CCCC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9" y="1305930"/>
            <a:ext cx="2279578" cy="4503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B73CDB-E0A7-4D32-9A71-8075F218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87" y="1328089"/>
            <a:ext cx="2104226" cy="4535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E64277-D326-4001-AA96-501DBE6A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100" y="1255955"/>
            <a:ext cx="2152050" cy="4535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16C1C-8AB0-4850-9903-0A5E90EF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17" y="1247983"/>
            <a:ext cx="2167992" cy="4551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9F96EB-C7CF-4774-82A6-5CCED8BEE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919" y="1337416"/>
            <a:ext cx="2128138" cy="46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4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Per cell line, 1.5x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4099170" y="6324600"/>
            <a:ext cx="374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0.58 (1.5x)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98B61E-1206-4353-BBA5-971292C521EF}"/>
              </a:ext>
            </a:extLst>
          </p:cNvPr>
          <p:cNvSpPr/>
          <p:nvPr/>
        </p:nvSpPr>
        <p:spPr>
          <a:xfrm>
            <a:off x="8585444" y="573136"/>
            <a:ext cx="2530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Common_genes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7FCF3-2E6F-48FE-B59D-D95926BA1435}"/>
              </a:ext>
            </a:extLst>
          </p:cNvPr>
          <p:cNvSpPr/>
          <p:nvPr/>
        </p:nvSpPr>
        <p:spPr>
          <a:xfrm>
            <a:off x="8858250" y="579120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4C33"/>
                </a:solidFill>
              </a:rPr>
              <a:t>Up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C94C"/>
                </a:solidFill>
              </a:rPr>
              <a:t>Down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 RG7916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0DFB0-3300-49B7-A613-E8BCCB42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32" y="828422"/>
            <a:ext cx="4324350" cy="5076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24F204-1336-407A-8CB0-DBDB4E0B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859" y="1835437"/>
            <a:ext cx="2611566" cy="2904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94DD6D-3D1B-4708-A610-540840F95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13" y="1904221"/>
            <a:ext cx="2577472" cy="2925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D8FAD5-C05B-469D-A555-0F75ED8DB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760" y="1873537"/>
            <a:ext cx="2550197" cy="29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2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D485F-6DB4-43C9-9E4E-15857856537E}"/>
              </a:ext>
            </a:extLst>
          </p:cNvPr>
          <p:cNvSpPr/>
          <p:nvPr/>
        </p:nvSpPr>
        <p:spPr>
          <a:xfrm>
            <a:off x="609600" y="440907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GSE108094, leafcutter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3604B-436E-4A7D-87D7-67C16053FE6F}"/>
              </a:ext>
            </a:extLst>
          </p:cNvPr>
          <p:cNvSpPr/>
          <p:nvPr/>
        </p:nvSpPr>
        <p:spPr>
          <a:xfrm>
            <a:off x="4505325" y="201238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RG7916, 10x, leafcutter</a:t>
            </a:r>
          </a:p>
          <a:p>
            <a:r>
              <a:rPr lang="en-US" dirty="0">
                <a:solidFill>
                  <a:schemeClr val="bg1"/>
                </a:solidFill>
              </a:rPr>
              <a:t>(30x also shows same region spliced)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D75EB-0CC5-4567-9093-838CAED02C43}"/>
              </a:ext>
            </a:extLst>
          </p:cNvPr>
          <p:cNvSpPr/>
          <p:nvPr/>
        </p:nvSpPr>
        <p:spPr>
          <a:xfrm>
            <a:off x="215655" y="5954494"/>
            <a:ext cx="3292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in dividing vs post-mitotic cells? </a:t>
            </a:r>
            <a:r>
              <a:rPr lang="en-US" dirty="0" err="1">
                <a:solidFill>
                  <a:schemeClr val="bg1"/>
                </a:solidFill>
              </a:rPr>
              <a:t>scRNA</a:t>
            </a:r>
            <a:r>
              <a:rPr lang="en-US" dirty="0">
                <a:solidFill>
                  <a:schemeClr val="bg1"/>
                </a:solidFill>
              </a:rPr>
              <a:t>-seq data?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0A26A-4C40-4CA9-A5C9-18111475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5" y="847569"/>
            <a:ext cx="3886200" cy="98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FF8CF-21CB-4F54-AA72-9AA42450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5" y="2013901"/>
            <a:ext cx="3762375" cy="3940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7B8FB-276B-4D00-886B-40E47924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6" y="847570"/>
            <a:ext cx="3395664" cy="993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318FCA-B42B-4F74-8DAC-94CED960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2013901"/>
            <a:ext cx="3395663" cy="421406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4CC516-3A30-40A9-A574-D91D909124EF}"/>
              </a:ext>
            </a:extLst>
          </p:cNvPr>
          <p:cNvCxnSpPr>
            <a:cxnSpLocks/>
          </p:cNvCxnSpPr>
          <p:nvPr/>
        </p:nvCxnSpPr>
        <p:spPr>
          <a:xfrm flipV="1">
            <a:off x="3979740" y="1219200"/>
            <a:ext cx="535110" cy="18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35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0" y="838200"/>
            <a:ext cx="2440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</a:t>
            </a:r>
          </a:p>
          <a:p>
            <a:r>
              <a:rPr lang="en-US" dirty="0">
                <a:solidFill>
                  <a:schemeClr val="bg1"/>
                </a:solidFill>
              </a:rPr>
              <a:t>Showing </a:t>
            </a:r>
          </a:p>
          <a:p>
            <a:r>
              <a:rPr lang="en-US" dirty="0">
                <a:solidFill>
                  <a:schemeClr val="bg1"/>
                </a:solidFill>
              </a:rPr>
              <a:t>chr12:2,967,517-2,972,174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4AF99-DF3B-44FC-A967-16E06F45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1" y="295025"/>
            <a:ext cx="6934200" cy="496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514C1-0738-49C7-BA05-128D0146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384826"/>
            <a:ext cx="9067800" cy="1473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C12DC-A823-49FA-959E-D3EF6D5C6E7E}"/>
              </a:ext>
            </a:extLst>
          </p:cNvPr>
          <p:cNvSpPr/>
          <p:nvPr/>
        </p:nvSpPr>
        <p:spPr>
          <a:xfrm>
            <a:off x="151261" y="5650468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, flipped</a:t>
            </a:r>
          </a:p>
        </p:txBody>
      </p:sp>
    </p:spTree>
    <p:extLst>
      <p:ext uri="{BB962C8B-B14F-4D97-AF65-F5344CB8AC3E}">
        <p14:creationId xmlns:p14="http://schemas.microsoft.com/office/powerpoint/2010/main" val="1629995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381000" y="-9525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29A8F-57B2-4D12-A016-87879D48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07"/>
            <a:ext cx="12192000" cy="51406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4267200" y="62531"/>
            <a:ext cx="486753" cy="558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24061"/>
            <a:ext cx="8229600" cy="13369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151261" y="5650468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, flipped</a:t>
            </a:r>
          </a:p>
        </p:txBody>
      </p:sp>
    </p:spTree>
    <p:extLst>
      <p:ext uri="{BB962C8B-B14F-4D97-AF65-F5344CB8AC3E}">
        <p14:creationId xmlns:p14="http://schemas.microsoft.com/office/powerpoint/2010/main" val="38571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94373" y="0"/>
            <a:ext cx="120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difference in SMN2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363258" y="1206906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Leafcutter: “Percent Spliced In”</a:t>
            </a:r>
          </a:p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Majiq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: “Percent Selected Index” (one junction at a time)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2514600" y="2754868"/>
            <a:ext cx="125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Example: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4328197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5945524" y="290940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4607480" y="2794251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4594897" y="3196490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4861597" y="2991309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5095790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5473469" y="24727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=29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4622336" y="247616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=16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5025881" y="3133937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=20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4852858" y="2136879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&lt;DMSO&gt;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5457564" y="2794734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6715913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8333240" y="2899671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6995196" y="2784514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6982613" y="3186753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7249313" y="2981572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7483506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7819764" y="244034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=79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6968631" y="244373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=54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7472320" y="3124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=0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7845280" y="2784997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7164724" y="2128490"/>
            <a:ext cx="130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&lt;RG7916&gt;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2225612" y="3505200"/>
            <a:ext cx="1447800" cy="923330"/>
            <a:chOff x="457200" y="3581400"/>
            <a:chExt cx="1447800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rMATS</a:t>
              </a:r>
              <a:endParaRPr lang="en-US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</a:t>
              </a:r>
              <a:r>
                <a:rPr lang="en-US" b="1" i="1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*C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2241691" y="4571193"/>
            <a:ext cx="1447800" cy="923330"/>
            <a:chOff x="473279" y="4647393"/>
            <a:chExt cx="1447800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Leafcutter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828800" y="5629870"/>
            <a:ext cx="2440324" cy="923330"/>
            <a:chOff x="46498" y="5706070"/>
            <a:chExt cx="2440324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  </a:t>
              </a:r>
              <a:r>
                <a:rPr lang="en-US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Majiq</a:t>
              </a:r>
              <a:endParaRPr lang="en-US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4" y="6099279"/>
              <a:ext cx="419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or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4973358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0.53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7223271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4973358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0.69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7223271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4668558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0.44 or 0.59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6918471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 or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9238419" y="2714298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Delta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9238419" y="388620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0.47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9238419" y="490829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0.31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8993524" y="5951989"/>
            <a:ext cx="1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0.56 or 0.41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2055539" y="3538756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2059324" y="4504189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2067713" y="5553512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2067713" y="6629400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4132803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6613847" y="217624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9069724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10373513" y="2167156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2067713" y="3547195"/>
            <a:ext cx="0" cy="307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4132803" y="2169844"/>
            <a:ext cx="6234563" cy="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7790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38ECB-6264-4603-A898-3FFD23B4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57200"/>
            <a:ext cx="8351178" cy="54785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386E47-0A07-44C5-95D9-E056F2A59475}"/>
              </a:ext>
            </a:extLst>
          </p:cNvPr>
          <p:cNvSpPr/>
          <p:nvPr/>
        </p:nvSpPr>
        <p:spPr>
          <a:xfrm>
            <a:off x="0" y="838200"/>
            <a:ext cx="2440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Showing </a:t>
            </a:r>
          </a:p>
          <a:p>
            <a:r>
              <a:rPr lang="en-US" dirty="0">
                <a:solidFill>
                  <a:schemeClr val="bg1"/>
                </a:solidFill>
              </a:rPr>
              <a:t>chr12:2,967,517-2,972,174</a:t>
            </a:r>
          </a:p>
        </p:txBody>
      </p:sp>
    </p:spTree>
    <p:extLst>
      <p:ext uri="{BB962C8B-B14F-4D97-AF65-F5344CB8AC3E}">
        <p14:creationId xmlns:p14="http://schemas.microsoft.com/office/powerpoint/2010/main" val="3259915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8CEEF7-D0C1-4973-8A27-6629BA7C5F6B}"/>
              </a:ext>
            </a:extLst>
          </p:cNvPr>
          <p:cNvSpPr/>
          <p:nvPr/>
        </p:nvSpPr>
        <p:spPr>
          <a:xfrm>
            <a:off x="152400" y="5334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chr12:2973918-2975559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CF5E2-4D0B-4BC0-A833-AF56457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5610"/>
            <a:ext cx="8152927" cy="59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1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F2E3-7DC2-4261-A047-69419242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12192000" cy="55322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3848E6-1954-486D-8688-188B004AFF4B}"/>
              </a:ext>
            </a:extLst>
          </p:cNvPr>
          <p:cNvSpPr/>
          <p:nvPr/>
        </p:nvSpPr>
        <p:spPr>
          <a:xfrm>
            <a:off x="152400" y="16555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chr12:2973918-2975559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13F8C-6C06-4858-8260-808DC6C3370C}"/>
              </a:ext>
            </a:extLst>
          </p:cNvPr>
          <p:cNvSpPr/>
          <p:nvPr/>
        </p:nvSpPr>
        <p:spPr>
          <a:xfrm>
            <a:off x="10287000" y="533400"/>
            <a:ext cx="486753" cy="558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1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0" y="228600"/>
            <a:ext cx="730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iPSC-MN, RG7916, GM24468, FOXM1 : too few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CF51-A27B-4921-9558-2AFEEBF6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674132"/>
            <a:ext cx="12192000" cy="65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60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160"/>
            <a:ext cx="12192000" cy="6858000"/>
          </a:xfrm>
          <a:prstGeom prst="rect">
            <a:avLst/>
          </a:prstGeom>
          <a:solidFill>
            <a:srgbClr val="003A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0"/>
          </p:nvPr>
        </p:nvSpPr>
        <p:spPr>
          <a:xfrm>
            <a:off x="3092804" y="3712002"/>
            <a:ext cx="7772400" cy="13913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</a:rPr>
              <a:t>Mercedes Beyna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bg1"/>
                </a:solidFill>
              </a:rPr>
              <a:t>July 29,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45" y="1401021"/>
            <a:ext cx="7772400" cy="94112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iPS</a:t>
            </a:r>
            <a:r>
              <a:rPr lang="en-US" dirty="0">
                <a:solidFill>
                  <a:schemeClr val="bg1"/>
                </a:solidFill>
              </a:rPr>
              <a:t>-MN samples prepared for RNA-</a:t>
            </a:r>
            <a:r>
              <a:rPr lang="en-US" dirty="0" err="1">
                <a:solidFill>
                  <a:schemeClr val="bg1"/>
                </a:solidFill>
              </a:rPr>
              <a:t>seq</a:t>
            </a:r>
            <a:r>
              <a:rPr lang="en-US" dirty="0">
                <a:solidFill>
                  <a:schemeClr val="bg1"/>
                </a:solidFill>
              </a:rPr>
              <a:t> (for internal benchmarking of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sz="2325" i="1" dirty="0">
              <a:solidFill>
                <a:srgbClr val="7CC3E2"/>
              </a:solidFill>
            </a:endParaRPr>
          </a:p>
        </p:txBody>
      </p:sp>
      <p:cxnSp>
        <p:nvCxnSpPr>
          <p:cNvPr id="5" name="Straight Connector 22"/>
          <p:cNvCxnSpPr>
            <a:cxnSpLocks/>
          </p:cNvCxnSpPr>
          <p:nvPr/>
        </p:nvCxnSpPr>
        <p:spPr>
          <a:xfrm flipH="1">
            <a:off x="2763801" y="0"/>
            <a:ext cx="1270" cy="3505200"/>
          </a:xfrm>
          <a:prstGeom prst="line">
            <a:avLst/>
          </a:prstGeom>
          <a:ln w="57150" cap="flat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Oval 26"/>
          <p:cNvSpPr/>
          <p:nvPr/>
        </p:nvSpPr>
        <p:spPr>
          <a:xfrm>
            <a:off x="2567868" y="2790933"/>
            <a:ext cx="394408" cy="394408"/>
          </a:xfrm>
          <a:prstGeom prst="ellipse">
            <a:avLst/>
          </a:prstGeom>
          <a:solidFill>
            <a:schemeClr val="accent3"/>
          </a:solidFill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sp>
        <p:nvSpPr>
          <p:cNvPr id="7" name="Oval 26"/>
          <p:cNvSpPr/>
          <p:nvPr/>
        </p:nvSpPr>
        <p:spPr>
          <a:xfrm>
            <a:off x="2672599" y="3527056"/>
            <a:ext cx="184946" cy="184946"/>
          </a:xfrm>
          <a:prstGeom prst="ellipse">
            <a:avLst/>
          </a:prstGeom>
          <a:noFill/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sp>
        <p:nvSpPr>
          <p:cNvPr id="8" name="Oval 26"/>
          <p:cNvSpPr/>
          <p:nvPr/>
        </p:nvSpPr>
        <p:spPr>
          <a:xfrm>
            <a:off x="2672599" y="4158448"/>
            <a:ext cx="184946" cy="184946"/>
          </a:xfrm>
          <a:prstGeom prst="ellipse">
            <a:avLst/>
          </a:prstGeom>
          <a:noFill/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cxnSp>
        <p:nvCxnSpPr>
          <p:cNvPr id="9" name="Straight Connector 22"/>
          <p:cNvCxnSpPr>
            <a:stCxn id="7" idx="4"/>
            <a:endCxn id="8" idx="0"/>
          </p:cNvCxnSpPr>
          <p:nvPr/>
        </p:nvCxnSpPr>
        <p:spPr>
          <a:xfrm>
            <a:off x="2765071" y="3712002"/>
            <a:ext cx="0" cy="446446"/>
          </a:xfrm>
          <a:prstGeom prst="line">
            <a:avLst/>
          </a:prstGeom>
          <a:ln w="57150" cap="flat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3" descr="Screen Clippi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87262"/>
            <a:ext cx="989215" cy="37295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CAC81E-5B40-4E75-A25F-51FB3D8E7AB4}"/>
              </a:ext>
            </a:extLst>
          </p:cNvPr>
          <p:cNvSpPr txBox="1">
            <a:spLocks/>
          </p:cNvSpPr>
          <p:nvPr/>
        </p:nvSpPr>
        <p:spPr bwMode="auto">
          <a:xfrm>
            <a:off x="3092804" y="3827867"/>
            <a:ext cx="7772400" cy="94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 cap="none" baseline="0">
                <a:solidFill>
                  <a:srgbClr val="2573BA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SMA SM Phenotypic Screen</a:t>
            </a:r>
            <a:br>
              <a:rPr lang="en-US" sz="2400" dirty="0">
                <a:solidFill>
                  <a:srgbClr val="7CC3E2"/>
                </a:solidFill>
              </a:rPr>
            </a:br>
            <a:endParaRPr lang="en-US" sz="2000" i="1" dirty="0">
              <a:solidFill>
                <a:srgbClr val="7CC3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5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FOXM1</a:t>
            </a:r>
          </a:p>
        </p:txBody>
      </p:sp>
    </p:spTree>
    <p:extLst>
      <p:ext uri="{BB962C8B-B14F-4D97-AF65-F5344CB8AC3E}">
        <p14:creationId xmlns:p14="http://schemas.microsoft.com/office/powerpoint/2010/main" val="1434215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BE12C1-E562-46F3-9521-D147E8787137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 splicing of FOXM1 in </a:t>
            </a:r>
            <a:r>
              <a:rPr lang="en-US" sz="3600" b="1" dirty="0" err="1">
                <a:solidFill>
                  <a:schemeClr val="bg1"/>
                </a:solidFill>
              </a:rPr>
              <a:t>fibroblast+risdiplam</a:t>
            </a:r>
            <a:r>
              <a:rPr lang="en-US" sz="3600" b="1" dirty="0">
                <a:solidFill>
                  <a:schemeClr val="bg1"/>
                </a:solidFill>
              </a:rPr>
              <a:t> is </a:t>
            </a:r>
            <a:r>
              <a:rPr lang="en-US" sz="3600" b="1" i="1" dirty="0">
                <a:solidFill>
                  <a:schemeClr val="bg1"/>
                </a:solidFill>
              </a:rPr>
              <a:t>different event</a:t>
            </a:r>
            <a:r>
              <a:rPr lang="en-US" sz="3600" b="1" dirty="0">
                <a:solidFill>
                  <a:schemeClr val="bg1"/>
                </a:solidFill>
              </a:rPr>
              <a:t> from SMA iPSC-MN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08CE7-53FB-4420-A7E0-BD95AD29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72" y="2612607"/>
            <a:ext cx="3762375" cy="394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086FE-5BDD-40B3-AD67-3ED61BDE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6" y="2656513"/>
            <a:ext cx="3181350" cy="3948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71490-B249-49A5-8304-0D9E4E9AE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83" y="2110438"/>
            <a:ext cx="3267075" cy="466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E5392A-7640-4105-BAFE-FB5943609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503" y="2014011"/>
            <a:ext cx="3771900" cy="4857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EC297-1A3E-445E-A5EA-9AAA4377DB6E}"/>
              </a:ext>
            </a:extLst>
          </p:cNvPr>
          <p:cNvSpPr/>
          <p:nvPr/>
        </p:nvSpPr>
        <p:spPr>
          <a:xfrm>
            <a:off x="8079496" y="1479350"/>
            <a:ext cx="3855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 vs control iPSC-MN (GSE108094)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E0771C-6937-40FC-A54B-969C833FC9E3}"/>
              </a:ext>
            </a:extLst>
          </p:cNvPr>
          <p:cNvSpPr/>
          <p:nvPr/>
        </p:nvSpPr>
        <p:spPr>
          <a:xfrm>
            <a:off x="355846" y="1384757"/>
            <a:ext cx="3771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 (TST11354), </a:t>
            </a:r>
          </a:p>
          <a:p>
            <a:r>
              <a:rPr lang="en-US" dirty="0">
                <a:solidFill>
                  <a:schemeClr val="bg1"/>
                </a:solidFill>
              </a:rPr>
              <a:t>10x, (30x show similar result)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4E8D79-4554-4CCD-A69F-DA69A45B51F0}"/>
              </a:ext>
            </a:extLst>
          </p:cNvPr>
          <p:cNvSpPr/>
          <p:nvPr/>
        </p:nvSpPr>
        <p:spPr>
          <a:xfrm>
            <a:off x="4495800" y="1384757"/>
            <a:ext cx="3855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iPSC-MN +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(TST11451)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FF6BF8-07B6-48E6-B11D-4BCBC5E8AF22}"/>
              </a:ext>
            </a:extLst>
          </p:cNvPr>
          <p:cNvSpPr/>
          <p:nvPr/>
        </p:nvSpPr>
        <p:spPr>
          <a:xfrm>
            <a:off x="4572000" y="1835969"/>
            <a:ext cx="289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No differential splicing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078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42836" y="584003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 (TST11354)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29A8F-57B2-4D12-A016-87879D48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4" y="940268"/>
            <a:ext cx="10983951" cy="463129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4152124" y="921606"/>
            <a:ext cx="304800" cy="4703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43202"/>
            <a:ext cx="6477000" cy="1052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151261" y="6248400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 et al, flipped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6CC25-3C9F-4729-A55C-EB13AEA02D84}"/>
              </a:ext>
            </a:extLst>
          </p:cNvPr>
          <p:cNvSpPr txBox="1"/>
          <p:nvPr/>
        </p:nvSpPr>
        <p:spPr>
          <a:xfrm>
            <a:off x="76200" y="0"/>
            <a:ext cx="118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Con’d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615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F2E3-7DC2-4261-A047-69419242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10151584" cy="4606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13F8C-6C06-4858-8260-808DC6C3370C}"/>
              </a:ext>
            </a:extLst>
          </p:cNvPr>
          <p:cNvSpPr/>
          <p:nvPr/>
        </p:nvSpPr>
        <p:spPr>
          <a:xfrm>
            <a:off x="9144000" y="1676400"/>
            <a:ext cx="486753" cy="41336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76200" y="72639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 from SMA vs control (GSE108094)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E203C-79D9-43D8-9D91-CC62F7D6F48A}"/>
              </a:ext>
            </a:extLst>
          </p:cNvPr>
          <p:cNvSpPr txBox="1"/>
          <p:nvPr/>
        </p:nvSpPr>
        <p:spPr>
          <a:xfrm>
            <a:off x="76200" y="0"/>
            <a:ext cx="118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Con’d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54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6123E4-33E0-4FFD-B149-0EFA7085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268616"/>
            <a:ext cx="1752600" cy="4370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90101" y="1371600"/>
            <a:ext cx="775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Avarage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nomarlized</a:t>
            </a:r>
            <a:r>
              <a:rPr lang="en-US" sz="2000" dirty="0">
                <a:solidFill>
                  <a:schemeClr val="bg1"/>
                </a:solidFill>
              </a:rPr>
              <a:t> UMI count per cell type from </a:t>
            </a:r>
            <a:r>
              <a:rPr lang="en-US" sz="2000" dirty="0" err="1">
                <a:solidFill>
                  <a:schemeClr val="bg1"/>
                </a:solidFill>
              </a:rPr>
              <a:t>scRNA</a:t>
            </a:r>
            <a:r>
              <a:rPr lang="en-US" sz="2000" dirty="0">
                <a:solidFill>
                  <a:schemeClr val="bg1"/>
                </a:solidFill>
              </a:rPr>
              <a:t>-seq of iPSC-MN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BE0171-0771-4554-8B8E-681CFC49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4" y="1837057"/>
            <a:ext cx="2888763" cy="45624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93C1B1-3D99-41D3-A010-EDEA6AFA0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957" y="1876568"/>
            <a:ext cx="3024991" cy="47388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CB9781F-C260-4828-AE97-3076E8E87471}"/>
              </a:ext>
            </a:extLst>
          </p:cNvPr>
          <p:cNvSpPr txBox="1"/>
          <p:nvPr/>
        </p:nvSpPr>
        <p:spPr>
          <a:xfrm>
            <a:off x="228600" y="1845582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08801-062E-4943-A051-5B374200EC4C}"/>
              </a:ext>
            </a:extLst>
          </p:cNvPr>
          <p:cNvSpPr txBox="1"/>
          <p:nvPr/>
        </p:nvSpPr>
        <p:spPr>
          <a:xfrm>
            <a:off x="5694666" y="1865458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02F68D-E0FC-4604-B137-29812A1C3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357" y="2265568"/>
            <a:ext cx="2514163" cy="428834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FD3624-8A0E-45B4-9989-7DBC62BE201E}"/>
              </a:ext>
            </a:extLst>
          </p:cNvPr>
          <p:cNvCxnSpPr/>
          <p:nvPr/>
        </p:nvCxnSpPr>
        <p:spPr>
          <a:xfrm>
            <a:off x="8436864" y="4433266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01E0997-BF7F-40DF-94ED-BBFC9B696504}"/>
              </a:ext>
            </a:extLst>
          </p:cNvPr>
          <p:cNvSpPr txBox="1"/>
          <p:nvPr/>
        </p:nvSpPr>
        <p:spPr>
          <a:xfrm>
            <a:off x="9595320" y="1470156"/>
            <a:ext cx="26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z-score of &lt;</a:t>
            </a:r>
            <a:r>
              <a:rPr lang="en-US" sz="1600" dirty="0" err="1">
                <a:solidFill>
                  <a:schemeClr val="bg1"/>
                </a:solidFill>
              </a:rPr>
              <a:t>nUMI</a:t>
            </a:r>
            <a:r>
              <a:rPr lang="en-US" sz="1600" dirty="0">
                <a:solidFill>
                  <a:schemeClr val="bg1"/>
                </a:solidFill>
              </a:rPr>
              <a:t>&gt; per gene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CAB3FA-18EC-4A4E-AF77-A1976C1B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471" y="1876568"/>
            <a:ext cx="1484861" cy="39491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8840190-1E6F-48F4-BB8A-959893757E52}"/>
              </a:ext>
            </a:extLst>
          </p:cNvPr>
          <p:cNvSpPr/>
          <p:nvPr/>
        </p:nvSpPr>
        <p:spPr>
          <a:xfrm>
            <a:off x="117906" y="31730"/>
            <a:ext cx="11845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For other genes, cell-type specific expression do not necessarily explain the discrepancy </a:t>
            </a:r>
          </a:p>
        </p:txBody>
      </p:sp>
    </p:spTree>
    <p:extLst>
      <p:ext uri="{BB962C8B-B14F-4D97-AF65-F5344CB8AC3E}">
        <p14:creationId xmlns:p14="http://schemas.microsoft.com/office/powerpoint/2010/main" val="34296966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108166</TotalTime>
  <Words>5183</Words>
  <Application>Microsoft Macintosh PowerPoint</Application>
  <PresentationFormat>Widescreen</PresentationFormat>
  <Paragraphs>908</Paragraphs>
  <Slides>109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Arial Narrow</vt:lpstr>
      <vt:lpstr>Calibri</vt:lpstr>
      <vt:lpstr>Gill Sans Nova Cond</vt:lpstr>
      <vt:lpstr>Times New Roman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Off-target splicing statistics for three compounds tested in SMA fibroblast and iPSC-MN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iPS-MN samples prepared for RNA-seq (for internal benchmarking of Risdiplam)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 Huh</dc:creator>
  <cp:lastModifiedBy>Zhen Gao</cp:lastModifiedBy>
  <cp:revision>2299</cp:revision>
  <dcterms:created xsi:type="dcterms:W3CDTF">2006-08-16T00:00:00Z</dcterms:created>
  <dcterms:modified xsi:type="dcterms:W3CDTF">2023-02-03T22:16:38Z</dcterms:modified>
</cp:coreProperties>
</file>